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6"/>
  </p:notesMasterIdLst>
  <p:handoutMasterIdLst>
    <p:handoutMasterId r:id="rId47"/>
  </p:handoutMasterIdLst>
  <p:sldIdLst>
    <p:sldId id="396" r:id="rId2"/>
    <p:sldId id="673" r:id="rId3"/>
    <p:sldId id="675" r:id="rId4"/>
    <p:sldId id="662" r:id="rId5"/>
    <p:sldId id="541" r:id="rId6"/>
    <p:sldId id="542" r:id="rId7"/>
    <p:sldId id="545" r:id="rId8"/>
    <p:sldId id="679" r:id="rId9"/>
    <p:sldId id="678" r:id="rId10"/>
    <p:sldId id="553" r:id="rId11"/>
    <p:sldId id="555" r:id="rId12"/>
    <p:sldId id="558" r:id="rId13"/>
    <p:sldId id="562" r:id="rId14"/>
    <p:sldId id="500" r:id="rId15"/>
    <p:sldId id="665" r:id="rId16"/>
    <p:sldId id="575" r:id="rId17"/>
    <p:sldId id="569" r:id="rId18"/>
    <p:sldId id="510" r:id="rId19"/>
    <p:sldId id="511" r:id="rId20"/>
    <p:sldId id="565" r:id="rId21"/>
    <p:sldId id="513" r:id="rId22"/>
    <p:sldId id="514" r:id="rId23"/>
    <p:sldId id="516" r:id="rId24"/>
    <p:sldId id="524" r:id="rId25"/>
    <p:sldId id="526" r:id="rId26"/>
    <p:sldId id="517" r:id="rId27"/>
    <p:sldId id="577" r:id="rId28"/>
    <p:sldId id="579" r:id="rId29"/>
    <p:sldId id="682" r:id="rId30"/>
    <p:sldId id="582" r:id="rId31"/>
    <p:sldId id="531" r:id="rId32"/>
    <p:sldId id="584" r:id="rId33"/>
    <p:sldId id="587" r:id="rId34"/>
    <p:sldId id="589" r:id="rId35"/>
    <p:sldId id="699" r:id="rId36"/>
    <p:sldId id="591" r:id="rId37"/>
    <p:sldId id="594" r:id="rId38"/>
    <p:sldId id="596" r:id="rId39"/>
    <p:sldId id="601" r:id="rId40"/>
    <p:sldId id="604" r:id="rId41"/>
    <p:sldId id="664" r:id="rId42"/>
    <p:sldId id="606" r:id="rId43"/>
    <p:sldId id="607" r:id="rId44"/>
    <p:sldId id="608" r:id="rId45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40FF"/>
    <a:srgbClr val="FFFED6"/>
    <a:srgbClr val="FFD579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53" autoAdjust="0"/>
    <p:restoredTop sz="85045" autoAdjust="0"/>
  </p:normalViewPr>
  <p:slideViewPr>
    <p:cSldViewPr snapToGrid="0" snapToObjects="1">
      <p:cViewPr varScale="1">
        <p:scale>
          <a:sx n="165" d="100"/>
          <a:sy n="165" d="100"/>
        </p:scale>
        <p:origin x="552" y="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10/14/21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10/14/21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893854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1730863"/>
            <a:ext cx="7556500" cy="307412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71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  <p:sldLayoutId id="2147484290" r:id="rId9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1" fontAlgn="base" hangingPunct="1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Hollerith_constant#:~:text=Hollerith%20constants%2C%20named%20in%20honor,numeric%20variables%20using%20Hollerith%20constants" TargetMode="Externa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871299" y="3095756"/>
            <a:ext cx="8681355" cy="1156755"/>
          </a:xfrm>
        </p:spPr>
        <p:txBody>
          <a:bodyPr/>
          <a:lstStyle/>
          <a:p>
            <a:r>
              <a:rPr lang="en-US" dirty="0"/>
              <a:t>COP 4020</a:t>
            </a:r>
          </a:p>
        </p:txBody>
      </p:sp>
    </p:spTree>
    <p:extLst>
      <p:ext uri="{BB962C8B-B14F-4D97-AF65-F5344CB8AC3E}">
        <p14:creationId xmlns:p14="http://schemas.microsoft.com/office/powerpoint/2010/main" val="1708311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Example:  Bounded Unsigned Integers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2999636" cy="1426734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Attributes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Capture correspondence between characters and mathematical values.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CF12A12-D317-FF43-AF11-704F517E2D6B}"/>
              </a:ext>
            </a:extLst>
          </p:cNvPr>
          <p:cNvSpPr txBox="1">
            <a:spLocks/>
          </p:cNvSpPr>
          <p:nvPr/>
        </p:nvSpPr>
        <p:spPr bwMode="auto">
          <a:xfrm>
            <a:off x="4683760" y="2788325"/>
            <a:ext cx="3916578" cy="188393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Font typeface="Wingdings" charset="2"/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Semantic Rules</a:t>
            </a:r>
          </a:p>
          <a:p>
            <a:pPr marL="0" indent="0" defTabSz="914400">
              <a:spcBef>
                <a:spcPts val="800"/>
              </a:spcBef>
              <a:buFont typeface="Wingdings" charset="2"/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Tell how to compute the values of the attributes from the characters and other attributes.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5A2108D-3412-B748-BE1C-ED65CC03ECC1}"/>
              </a:ext>
            </a:extLst>
          </p:cNvPr>
          <p:cNvSpPr txBox="1">
            <a:spLocks/>
          </p:cNvSpPr>
          <p:nvPr/>
        </p:nvSpPr>
        <p:spPr bwMode="auto">
          <a:xfrm>
            <a:off x="327867" y="2788324"/>
            <a:ext cx="4132373" cy="224087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Font typeface="Wingdings" charset="2"/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Conditions</a:t>
            </a:r>
          </a:p>
          <a:p>
            <a:pPr marL="0" indent="0" defTabSz="914400">
              <a:spcBef>
                <a:spcPts val="800"/>
              </a:spcBef>
              <a:buFont typeface="Wingdings" charset="2"/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Constrain phrases to those whose legal values are in a fixed and finite range.</a:t>
            </a:r>
          </a:p>
          <a:p>
            <a:pPr marL="0" indent="0" defTabSz="914400">
              <a:spcBef>
                <a:spcPts val="800"/>
              </a:spcBef>
              <a:buFont typeface="Wingdings" charset="2"/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Example:  [0, 65535] is two bytes.</a:t>
            </a:r>
          </a:p>
        </p:txBody>
      </p:sp>
      <p:sp>
        <p:nvSpPr>
          <p:cNvPr id="8" name="Horizontal Scroll 7">
            <a:extLst>
              <a:ext uri="{FF2B5EF4-FFF2-40B4-BE49-F238E27FC236}">
                <a16:creationId xmlns:a16="http://schemas.microsoft.com/office/drawing/2014/main" id="{B6B609CC-423B-7C4F-9C39-2184FDFB54DA}"/>
              </a:ext>
            </a:extLst>
          </p:cNvPr>
          <p:cNvSpPr/>
          <p:nvPr/>
        </p:nvSpPr>
        <p:spPr>
          <a:xfrm>
            <a:off x="3327504" y="1278365"/>
            <a:ext cx="5290716" cy="1373395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0" bIns="0" rtlCol="0" anchor="ctr"/>
          <a:lstStyle/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unsigned ::= digit | unsigned digit</a:t>
            </a:r>
          </a:p>
          <a:p>
            <a:pPr eaLnBrk="1" hangingPunct="1">
              <a:buFontTx/>
              <a:buNone/>
            </a:pP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digit ::=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…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906923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Attributes and Semantic Rules for </a:t>
            </a:r>
            <a:r>
              <a:rPr lang="en-US" sz="3200" i="1" dirty="0">
                <a:latin typeface="Consolas" panose="020B0609020204030204" pitchFamily="49" charset="0"/>
                <a:cs typeface="Consolas" panose="020B0609020204030204" pitchFamily="49" charset="0"/>
              </a:rPr>
              <a:t>digit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2110532" cy="121016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Attribute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val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the mathematical value of the digit.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101C3F-FDB1-9A42-A363-ACCFF4C8638D}"/>
              </a:ext>
            </a:extLst>
          </p:cNvPr>
          <p:cNvSpPr txBox="1">
            <a:spLocks/>
          </p:cNvSpPr>
          <p:nvPr/>
        </p:nvSpPr>
        <p:spPr bwMode="auto">
          <a:xfrm>
            <a:off x="4328160" y="1361590"/>
            <a:ext cx="4290060" cy="352537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Semantic Rules</a:t>
            </a: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digit ::= 0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solidFill>
                  <a:schemeClr val="tx1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digit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chemeClr val="accent3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val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 = 0</a:t>
            </a: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digit ::= 1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digit</a:t>
            </a:r>
            <a:r>
              <a:rPr lang="en-US" dirty="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chemeClr val="accent3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val</a:t>
            </a: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 = 1</a:t>
            </a: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…</a:t>
            </a: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digit ::= 9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digit</a:t>
            </a:r>
            <a:r>
              <a:rPr lang="en-US" dirty="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chemeClr val="accent3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val</a:t>
            </a: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 = 9</a:t>
            </a:r>
          </a:p>
          <a:p>
            <a:pPr marL="0" indent="0" defTabSz="914400">
              <a:spcBef>
                <a:spcPts val="800"/>
              </a:spcBef>
              <a:buNone/>
            </a:pPr>
            <a:endParaRPr lang="en-US" dirty="0"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5AA85E-3147-CD4B-B2C4-7B3E7E7E32F8}"/>
              </a:ext>
            </a:extLst>
          </p:cNvPr>
          <p:cNvSpPr txBox="1"/>
          <p:nvPr/>
        </p:nvSpPr>
        <p:spPr>
          <a:xfrm>
            <a:off x="254000" y="3027680"/>
            <a:ext cx="3657600" cy="1200329"/>
          </a:xfrm>
          <a:prstGeom prst="rect">
            <a:avLst/>
          </a:prstGeom>
          <a:solidFill>
            <a:srgbClr val="FFFED6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Note the difference between the </a:t>
            </a:r>
          </a:p>
          <a:p>
            <a:pPr algn="ctr"/>
            <a:r>
              <a:rPr lang="en-US" dirty="0"/>
              <a:t>the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character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‘0’</a:t>
            </a:r>
          </a:p>
          <a:p>
            <a:pPr algn="ctr"/>
            <a:r>
              <a:rPr lang="en-US" dirty="0"/>
              <a:t>and</a:t>
            </a:r>
          </a:p>
          <a:p>
            <a:pPr algn="ctr"/>
            <a:r>
              <a:rPr lang="en-US" dirty="0"/>
              <a:t>digit [</a:t>
            </a:r>
            <a:r>
              <a:rPr lang="en-US" dirty="0">
                <a:solidFill>
                  <a:schemeClr val="accent3"/>
                </a:solidFill>
              </a:rPr>
              <a:t>number</a:t>
            </a:r>
            <a:r>
              <a:rPr lang="en-US" dirty="0"/>
              <a:t>]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/>
              <a:t>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4FDF527-B136-E049-8E2C-00F84F462829}"/>
              </a:ext>
            </a:extLst>
          </p:cNvPr>
          <p:cNvCxnSpPr>
            <a:cxnSpLocks/>
          </p:cNvCxnSpPr>
          <p:nvPr/>
        </p:nvCxnSpPr>
        <p:spPr>
          <a:xfrm flipV="1">
            <a:off x="2632363" y="2565522"/>
            <a:ext cx="2207491" cy="1335232"/>
          </a:xfrm>
          <a:prstGeom prst="straightConnector1">
            <a:avLst/>
          </a:prstGeom>
          <a:ln>
            <a:solidFill>
              <a:schemeClr val="accent3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EFC97309-C912-F24A-ADF5-F3CEF0F16C66}"/>
              </a:ext>
            </a:extLst>
          </p:cNvPr>
          <p:cNvSpPr/>
          <p:nvPr/>
        </p:nvSpPr>
        <p:spPr>
          <a:xfrm>
            <a:off x="4839854" y="2155772"/>
            <a:ext cx="1774305" cy="280793"/>
          </a:xfrm>
          <a:prstGeom prst="rect">
            <a:avLst/>
          </a:prstGeom>
          <a:noFill/>
          <a:ln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CC05B0A-4E68-BE49-948E-A29805B3BF3E}"/>
              </a:ext>
            </a:extLst>
          </p:cNvPr>
          <p:cNvSpPr/>
          <p:nvPr/>
        </p:nvSpPr>
        <p:spPr>
          <a:xfrm>
            <a:off x="4328160" y="1828799"/>
            <a:ext cx="1774305" cy="280793"/>
          </a:xfrm>
          <a:prstGeom prst="rect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6D56C78-5634-5C4F-A479-A2E1598C1044}"/>
              </a:ext>
            </a:extLst>
          </p:cNvPr>
          <p:cNvCxnSpPr>
            <a:cxnSpLocks/>
          </p:cNvCxnSpPr>
          <p:nvPr/>
        </p:nvCxnSpPr>
        <p:spPr>
          <a:xfrm flipV="1">
            <a:off x="2282535" y="2109592"/>
            <a:ext cx="1938483" cy="1220189"/>
          </a:xfrm>
          <a:prstGeom prst="straightConnector1">
            <a:avLst/>
          </a:prstGeom>
          <a:ln>
            <a:solidFill>
              <a:schemeClr val="tx2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621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Attributes and Semantic Rules for </a:t>
            </a:r>
            <a:r>
              <a:rPr lang="en-US" sz="3200" i="1" dirty="0">
                <a:latin typeface="Consolas" panose="020B0609020204030204" pitchFamily="49" charset="0"/>
                <a:cs typeface="Consolas" panose="020B0609020204030204" pitchFamily="49" charset="0"/>
              </a:rPr>
              <a:t>unsigned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3736132" cy="352537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Attribute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val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the mathematical value of the char sequence forming the unsigned number.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Semantic Rules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Subscripts are used to distinguish symbols with the same name in a production.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Subscripts are not part of the CFG.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7101C3F-FDB1-9A42-A363-ACCFF4C8638D}"/>
              </a:ext>
            </a:extLst>
          </p:cNvPr>
          <p:cNvSpPr txBox="1">
            <a:spLocks/>
          </p:cNvSpPr>
          <p:nvPr/>
        </p:nvSpPr>
        <p:spPr bwMode="auto">
          <a:xfrm>
            <a:off x="3982720" y="1361590"/>
            <a:ext cx="4635500" cy="352537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unsigned ::= digit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unsigned</a:t>
            </a:r>
            <a:r>
              <a:rPr lang="en-US" dirty="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.val</a:t>
            </a: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 = </a:t>
            </a:r>
            <a:r>
              <a:rPr lang="en-US" i="1" dirty="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digit</a:t>
            </a:r>
            <a:r>
              <a:rPr lang="en-US" dirty="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.val</a:t>
            </a:r>
            <a:endParaRPr lang="en-US" dirty="0">
              <a:latin typeface="Consolas" panose="020B0609020204030204" pitchFamily="49" charset="0"/>
              <a:ea typeface="Cambria Math" panose="02040503050406030204" pitchFamily="18" charset="0"/>
              <a:cs typeface="Consolas" panose="020B0609020204030204" pitchFamily="49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unsigned</a:t>
            </a:r>
            <a:r>
              <a:rPr lang="en-US" baseline="-25000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 ::= unsigned</a:t>
            </a:r>
            <a:r>
              <a:rPr lang="en-US" baseline="-25000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 digit</a:t>
            </a:r>
          </a:p>
          <a:p>
            <a:pPr lvl="1" defTabSz="914400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i="1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unsigned</a:t>
            </a:r>
            <a:r>
              <a:rPr lang="en-US" i="1" baseline="-25000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.val = </a:t>
            </a:r>
          </a:p>
          <a:p>
            <a:pPr marL="228600" lvl="1" indent="0" defTabSz="914400">
              <a:spcBef>
                <a:spcPts val="20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  </a:t>
            </a:r>
            <a:r>
              <a:rPr lang="en-US" i="1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unsigned</a:t>
            </a:r>
            <a:r>
              <a:rPr lang="en-US" i="1" baseline="-25000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.val * 10 + </a:t>
            </a:r>
            <a:r>
              <a:rPr lang="en-US" i="1" dirty="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digit</a:t>
            </a:r>
            <a:r>
              <a:rPr lang="en-US" dirty="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.val</a:t>
            </a:r>
            <a:endParaRPr lang="en-US" dirty="0">
              <a:latin typeface="Consolas" panose="020B0609020204030204" pitchFamily="49" charset="0"/>
              <a:ea typeface="Cambria Math" panose="02040503050406030204" pitchFamily="18" charset="0"/>
              <a:cs typeface="Consolas" panose="020B0609020204030204" pitchFamily="49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endParaRPr lang="en-US" dirty="0">
              <a:latin typeface="Consolas" panose="020B0609020204030204" pitchFamily="49" charset="0"/>
              <a:ea typeface="Cambria Math" panose="02040503050406030204" pitchFamily="18" charset="0"/>
              <a:cs typeface="Consolas" panose="020B0609020204030204" pitchFamily="49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Condition</a:t>
            </a: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0</a:t>
            </a: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 ≤ </a:t>
            </a:r>
            <a:r>
              <a:rPr lang="en-US" dirty="0" err="1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unsigned.</a:t>
            </a:r>
            <a:r>
              <a:rPr lang="en-US" dirty="0" err="1">
                <a:solidFill>
                  <a:schemeClr val="accent3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val</a:t>
            </a: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 ≤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65535</a:t>
            </a:r>
          </a:p>
        </p:txBody>
      </p:sp>
    </p:spTree>
    <p:extLst>
      <p:ext uri="{BB962C8B-B14F-4D97-AF65-F5344CB8AC3E}">
        <p14:creationId xmlns:p14="http://schemas.microsoft.com/office/powerpoint/2010/main" val="3678282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Implementation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The semantic functions must be written in terms of some already existing notation.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Normal mathematics [as in the example]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Code fragments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to specify code generation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Domain theory denotations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to specify meaning of a programming language in a machine independent way based on functions, i.e. Denotational Semantics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Type theory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to specify the Type System</a:t>
            </a:r>
          </a:p>
        </p:txBody>
      </p:sp>
    </p:spTree>
    <p:extLst>
      <p:ext uri="{BB962C8B-B14F-4D97-AF65-F5344CB8AC3E}">
        <p14:creationId xmlns:p14="http://schemas.microsoft.com/office/powerpoint/2010/main" val="1657049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8">
            <a:extLst>
              <a:ext uri="{FF2B5EF4-FFF2-40B4-BE49-F238E27FC236}">
                <a16:creationId xmlns:a16="http://schemas.microsoft.com/office/drawing/2014/main" id="{A0A2A876-7668-0443-89EB-759E78CE43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5437" y="2262535"/>
            <a:ext cx="2044111" cy="922716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3"/>
            </a:solidFill>
            <a:round/>
            <a:headEnd/>
            <a:tailEnd/>
          </a:ln>
        </p:spPr>
        <p:txBody>
          <a:bodyPr wrap="none" lIns="0" tIns="0" rIns="0" anchor="t" anchorCtr="0"/>
          <a:lstStyle/>
          <a:p>
            <a:r>
              <a:rPr lang="en-US" dirty="0">
                <a:solidFill>
                  <a:schemeClr val="accent3"/>
                </a:solidFill>
              </a:rPr>
              <a:t>True!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Decorated Parse Trees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89"/>
            <a:ext cx="3435341" cy="3118971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Evaluate </a:t>
            </a: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condition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for each </a:t>
            </a: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.val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0 ≤ </a:t>
            </a:r>
            <a:r>
              <a:rPr lang="en-US" dirty="0" err="1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unsigned.val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 ≤ 65535</a:t>
            </a:r>
            <a:endParaRPr lang="en-US" dirty="0">
              <a:solidFill>
                <a:schemeClr val="accent3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spcBef>
                <a:spcPts val="800"/>
              </a:spcBef>
              <a:buNone/>
            </a:pP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spcBef>
                <a:spcPts val="800"/>
              </a:spcBef>
              <a:buNone/>
            </a:pP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All </a:t>
            </a:r>
            <a:r>
              <a:rPr lang="en-US" i="1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True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, 345 is legal.</a:t>
            </a:r>
          </a:p>
        </p:txBody>
      </p:sp>
      <p:sp>
        <p:nvSpPr>
          <p:cNvPr id="7" name="Text Box 8">
            <a:extLst>
              <a:ext uri="{FF2B5EF4-FFF2-40B4-BE49-F238E27FC236}">
                <a16:creationId xmlns:a16="http://schemas.microsoft.com/office/drawing/2014/main" id="{51AF8802-7E9C-924D-A257-E1C204815F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8810" y="3512690"/>
            <a:ext cx="149288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 err="1"/>
              <a:t>digit.val</a:t>
            </a:r>
            <a:r>
              <a:rPr lang="en-US" i="1" dirty="0"/>
              <a:t> = 3</a:t>
            </a:r>
          </a:p>
        </p:txBody>
      </p:sp>
      <p:sp>
        <p:nvSpPr>
          <p:cNvPr id="8" name="Text Box 10">
            <a:extLst>
              <a:ext uri="{FF2B5EF4-FFF2-40B4-BE49-F238E27FC236}">
                <a16:creationId xmlns:a16="http://schemas.microsoft.com/office/drawing/2014/main" id="{E0DC27CF-0C6B-EA45-9AD1-891530E0E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78297" y="2630049"/>
            <a:ext cx="145523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 err="1"/>
              <a:t>digit.val</a:t>
            </a:r>
            <a:r>
              <a:rPr lang="en-US" i="1" dirty="0"/>
              <a:t> = 4</a:t>
            </a:r>
          </a:p>
        </p:txBody>
      </p:sp>
      <p:sp>
        <p:nvSpPr>
          <p:cNvPr id="9" name="Text Box 11">
            <a:extLst>
              <a:ext uri="{FF2B5EF4-FFF2-40B4-BE49-F238E27FC236}">
                <a16:creationId xmlns:a16="http://schemas.microsoft.com/office/drawing/2014/main" id="{50F8C948-BB88-D948-98D3-5D3891757B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22321" y="1756877"/>
            <a:ext cx="145523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 err="1"/>
              <a:t>digit.val</a:t>
            </a:r>
            <a:r>
              <a:rPr lang="en-US" i="1" dirty="0"/>
              <a:t> = 5</a:t>
            </a:r>
          </a:p>
        </p:txBody>
      </p:sp>
      <p:sp>
        <p:nvSpPr>
          <p:cNvPr id="10" name="Line 12">
            <a:extLst>
              <a:ext uri="{FF2B5EF4-FFF2-40B4-BE49-F238E27FC236}">
                <a16:creationId xmlns:a16="http://schemas.microsoft.com/office/drawing/2014/main" id="{A644E7F2-378D-9F46-812E-5CAABDB2984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02844" y="1378476"/>
            <a:ext cx="45720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" name="Line 13">
            <a:extLst>
              <a:ext uri="{FF2B5EF4-FFF2-40B4-BE49-F238E27FC236}">
                <a16:creationId xmlns:a16="http://schemas.microsoft.com/office/drawing/2014/main" id="{DC9058B2-4331-1540-BDC1-1A67BDDE2C7A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0320" y="1343714"/>
            <a:ext cx="45720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" name="Line 14">
            <a:extLst>
              <a:ext uri="{FF2B5EF4-FFF2-40B4-BE49-F238E27FC236}">
                <a16:creationId xmlns:a16="http://schemas.microsoft.com/office/drawing/2014/main" id="{E686BADA-0790-544C-9293-17EEC351642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390452" y="2154545"/>
            <a:ext cx="685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3" name="Line 15">
            <a:extLst>
              <a:ext uri="{FF2B5EF4-FFF2-40B4-BE49-F238E27FC236}">
                <a16:creationId xmlns:a16="http://schemas.microsoft.com/office/drawing/2014/main" id="{04AB60F2-2E1C-EA4F-AE0B-0488359D3C81}"/>
              </a:ext>
            </a:extLst>
          </p:cNvPr>
          <p:cNvSpPr>
            <a:spLocks noChangeShapeType="1"/>
          </p:cNvSpPr>
          <p:nvPr/>
        </p:nvSpPr>
        <p:spPr bwMode="auto">
          <a:xfrm>
            <a:off x="5385165" y="2154545"/>
            <a:ext cx="45720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4" name="Line 16">
            <a:extLst>
              <a:ext uri="{FF2B5EF4-FFF2-40B4-BE49-F238E27FC236}">
                <a16:creationId xmlns:a16="http://schemas.microsoft.com/office/drawing/2014/main" id="{23BE3330-165B-B24C-A03E-DC4327DFFFF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434944" y="2998072"/>
            <a:ext cx="762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5" name="Text Box 17">
            <a:extLst>
              <a:ext uri="{FF2B5EF4-FFF2-40B4-BE49-F238E27FC236}">
                <a16:creationId xmlns:a16="http://schemas.microsoft.com/office/drawing/2014/main" id="{A45D50A2-BAF3-5242-AA91-0050FEC82A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02021" y="4252206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16" name="Text Box 18">
            <a:extLst>
              <a:ext uri="{FF2B5EF4-FFF2-40B4-BE49-F238E27FC236}">
                <a16:creationId xmlns:a16="http://schemas.microsoft.com/office/drawing/2014/main" id="{64F5B4F3-540F-6141-BD7B-D1A67763A0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8251" y="3462244"/>
            <a:ext cx="311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17" name="Text Box 19">
            <a:extLst>
              <a:ext uri="{FF2B5EF4-FFF2-40B4-BE49-F238E27FC236}">
                <a16:creationId xmlns:a16="http://schemas.microsoft.com/office/drawing/2014/main" id="{4E7732E1-12D7-0B46-ABCD-1DE22C2DE8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1921" y="2428390"/>
            <a:ext cx="311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18" name="Line 20">
            <a:extLst>
              <a:ext uri="{FF2B5EF4-FFF2-40B4-BE49-F238E27FC236}">
                <a16:creationId xmlns:a16="http://schemas.microsoft.com/office/drawing/2014/main" id="{90262195-C35A-6141-84D5-D2C0D772C33D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3044" y="3907146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" name="Line 21">
            <a:extLst>
              <a:ext uri="{FF2B5EF4-FFF2-40B4-BE49-F238E27FC236}">
                <a16:creationId xmlns:a16="http://schemas.microsoft.com/office/drawing/2014/main" id="{51CDE31E-1068-BE43-8C73-2D54F63D6F7E}"/>
              </a:ext>
            </a:extLst>
          </p:cNvPr>
          <p:cNvSpPr>
            <a:spLocks noChangeShapeType="1"/>
          </p:cNvSpPr>
          <p:nvPr/>
        </p:nvSpPr>
        <p:spPr bwMode="auto">
          <a:xfrm>
            <a:off x="6198158" y="3064969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Line 22">
            <a:extLst>
              <a:ext uri="{FF2B5EF4-FFF2-40B4-BE49-F238E27FC236}">
                <a16:creationId xmlns:a16="http://schemas.microsoft.com/office/drawing/2014/main" id="{79ACD7FE-D4B7-2C4D-860A-3B7FBE9053D8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4321" y="212359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" name="Oval 28">
            <a:extLst>
              <a:ext uri="{FF2B5EF4-FFF2-40B4-BE49-F238E27FC236}">
                <a16:creationId xmlns:a16="http://schemas.microsoft.com/office/drawing/2014/main" id="{1AEE4550-C020-7F47-8311-2495E1FB7C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6623" y="1435737"/>
            <a:ext cx="2044111" cy="922716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3"/>
            </a:solidFill>
            <a:round/>
            <a:headEnd/>
            <a:tailEnd/>
          </a:ln>
        </p:spPr>
        <p:txBody>
          <a:bodyPr wrap="none" lIns="0" tIns="0" rIns="0" anchor="t" anchorCtr="0"/>
          <a:lstStyle/>
          <a:p>
            <a:r>
              <a:rPr lang="en-US" dirty="0">
                <a:solidFill>
                  <a:schemeClr val="accent3"/>
                </a:solidFill>
              </a:rPr>
              <a:t>True!</a:t>
            </a:r>
          </a:p>
        </p:txBody>
      </p:sp>
      <p:sp>
        <p:nvSpPr>
          <p:cNvPr id="25" name="Oval 28">
            <a:extLst>
              <a:ext uri="{FF2B5EF4-FFF2-40B4-BE49-F238E27FC236}">
                <a16:creationId xmlns:a16="http://schemas.microsoft.com/office/drawing/2014/main" id="{30306E1B-30D2-C24B-BA63-A5D12A4119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0144" y="612619"/>
            <a:ext cx="2240099" cy="922716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3"/>
            </a:solidFill>
            <a:round/>
            <a:headEnd/>
            <a:tailEnd/>
          </a:ln>
        </p:spPr>
        <p:txBody>
          <a:bodyPr wrap="none" lIns="0" tIns="0" rIns="0" anchor="t" anchorCtr="0"/>
          <a:lstStyle/>
          <a:p>
            <a:r>
              <a:rPr lang="en-US" dirty="0">
                <a:solidFill>
                  <a:schemeClr val="accent3"/>
                </a:solidFill>
              </a:rPr>
              <a:t>True!</a:t>
            </a:r>
          </a:p>
        </p:txBody>
      </p:sp>
      <p:sp>
        <p:nvSpPr>
          <p:cNvPr id="28" name="Text Box 5">
            <a:extLst>
              <a:ext uri="{FF2B5EF4-FFF2-40B4-BE49-F238E27FC236}">
                <a16:creationId xmlns:a16="http://schemas.microsoft.com/office/drawing/2014/main" id="{B4BC1C47-9B84-0B4F-827A-E5E56561BC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26813" y="972978"/>
            <a:ext cx="22401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unsigned</a:t>
            </a:r>
            <a:r>
              <a:rPr lang="en-US" i="1" baseline="-25000" dirty="0"/>
              <a:t>0</a:t>
            </a:r>
            <a:r>
              <a:rPr lang="en-US" i="1" dirty="0"/>
              <a:t>.</a:t>
            </a:r>
            <a:r>
              <a:rPr lang="en-US" i="1" dirty="0">
                <a:solidFill>
                  <a:schemeClr val="accent3"/>
                </a:solidFill>
              </a:rPr>
              <a:t>val</a:t>
            </a:r>
            <a:r>
              <a:rPr lang="en-US" i="1" dirty="0"/>
              <a:t> = 345</a:t>
            </a:r>
          </a:p>
        </p:txBody>
      </p:sp>
      <p:sp>
        <p:nvSpPr>
          <p:cNvPr id="29" name="Text Box 6">
            <a:extLst>
              <a:ext uri="{FF2B5EF4-FFF2-40B4-BE49-F238E27FC236}">
                <a16:creationId xmlns:a16="http://schemas.microsoft.com/office/drawing/2014/main" id="{BD7C7F38-0239-C645-B1DC-5D5162D96F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8694" y="1821561"/>
            <a:ext cx="207085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unsigned</a:t>
            </a:r>
            <a:r>
              <a:rPr lang="en-US" i="1" baseline="-25000" dirty="0"/>
              <a:t>1</a:t>
            </a:r>
            <a:r>
              <a:rPr lang="en-US" i="1" dirty="0"/>
              <a:t>.</a:t>
            </a:r>
            <a:r>
              <a:rPr lang="en-US" i="1" dirty="0">
                <a:solidFill>
                  <a:schemeClr val="accent3"/>
                </a:solidFill>
              </a:rPr>
              <a:t>val</a:t>
            </a:r>
            <a:r>
              <a:rPr lang="en-US" i="1" dirty="0"/>
              <a:t> = 34</a:t>
            </a:r>
          </a:p>
        </p:txBody>
      </p:sp>
      <p:sp>
        <p:nvSpPr>
          <p:cNvPr id="30" name="Text Box 7">
            <a:extLst>
              <a:ext uri="{FF2B5EF4-FFF2-40B4-BE49-F238E27FC236}">
                <a16:creationId xmlns:a16="http://schemas.microsoft.com/office/drawing/2014/main" id="{9FF2CD0F-D4D5-CD4C-958B-F95F9F0C47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1886" y="2601642"/>
            <a:ext cx="199644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unsigned</a:t>
            </a:r>
            <a:r>
              <a:rPr lang="en-US" i="1" baseline="-25000" dirty="0"/>
              <a:t>2</a:t>
            </a:r>
            <a:r>
              <a:rPr lang="en-US" i="1" dirty="0"/>
              <a:t>.val = 3</a:t>
            </a:r>
          </a:p>
        </p:txBody>
      </p:sp>
    </p:spTree>
    <p:extLst>
      <p:ext uri="{BB962C8B-B14F-4D97-AF65-F5344CB8AC3E}">
        <p14:creationId xmlns:p14="http://schemas.microsoft.com/office/powerpoint/2010/main" val="1841925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Example:  Fortran Hollerith Literals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  <a:hlinkClick r:id="rId2"/>
              </a:rPr>
              <a:t>https://en.wikipedia.org/wiki/Hollerith_constant#:~:text=Hollerith%20constants%2C%20named%20in%20honor,numeric%20variables%20using%20Hollerith%20constants</a:t>
            </a:r>
            <a:endParaRPr lang="en-US" dirty="0"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spcBef>
                <a:spcPts val="800"/>
              </a:spcBef>
              <a:buNone/>
            </a:pPr>
            <a:endParaRPr lang="en-US" sz="1000" dirty="0"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>
              <a:spcBef>
                <a:spcPts val="800"/>
              </a:spcBef>
            </a:pP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The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Hollerith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literal is composed of: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the </a:t>
            </a:r>
            <a:r>
              <a:rPr lang="en-US" i="1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length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of a string,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followed by the character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,</a:t>
            </a:r>
          </a:p>
          <a:p>
            <a:pPr lvl="1">
              <a:spcBef>
                <a:spcPts val="200"/>
              </a:spcBef>
              <a:buFont typeface="Lucida Grande Bold" panose="020B0600040502020204" pitchFamily="34" charset="0"/>
              <a:buChar char="↳"/>
            </a:pP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and the </a:t>
            </a:r>
            <a:r>
              <a:rPr lang="en-US" i="1" dirty="0">
                <a:solidFill>
                  <a:srgbClr val="FF40FF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itself.</a:t>
            </a:r>
          </a:p>
          <a:p>
            <a:pPr marL="0" indent="0">
              <a:spcBef>
                <a:spcPts val="800"/>
              </a:spcBef>
              <a:buNone/>
            </a:pPr>
            <a:endParaRPr lang="en-US" sz="1000" dirty="0"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>
              <a:spcBef>
                <a:spcPts val="800"/>
              </a:spcBef>
            </a:pP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EBNF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i="1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cannot specify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constraints relating to the length of string to the value of the unsigned integer.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EB83BB1-DBB9-3745-B0A1-B6D80C4348FA}"/>
              </a:ext>
            </a:extLst>
          </p:cNvPr>
          <p:cNvSpPr txBox="1">
            <a:spLocks/>
          </p:cNvSpPr>
          <p:nvPr/>
        </p:nvSpPr>
        <p:spPr bwMode="auto">
          <a:xfrm>
            <a:off x="5184183" y="2626962"/>
            <a:ext cx="2750949" cy="138709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Examples</a:t>
            </a:r>
          </a:p>
          <a:p>
            <a:pPr marL="182880" lvl="1" defTabSz="914400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1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H</a:t>
            </a:r>
            <a:r>
              <a:rPr lang="en-US" dirty="0">
                <a:solidFill>
                  <a:srgbClr val="FF40FF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A</a:t>
            </a:r>
          </a:p>
          <a:p>
            <a:pPr marL="182880" lvl="1" defTabSz="914400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6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H</a:t>
            </a:r>
            <a:r>
              <a:rPr lang="en-US" dirty="0">
                <a:solidFill>
                  <a:srgbClr val="FF40FF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STRING</a:t>
            </a:r>
          </a:p>
          <a:p>
            <a:pPr marL="182880" lvl="1" defTabSz="914400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15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H</a:t>
            </a:r>
            <a:r>
              <a:rPr lang="en-US" dirty="0">
                <a:solidFill>
                  <a:srgbClr val="FF40FF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A LONGER STRING</a:t>
            </a:r>
          </a:p>
        </p:txBody>
      </p:sp>
    </p:spTree>
    <p:extLst>
      <p:ext uri="{BB962C8B-B14F-4D97-AF65-F5344CB8AC3E}">
        <p14:creationId xmlns:p14="http://schemas.microsoft.com/office/powerpoint/2010/main" val="3774999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CFG for Hollerith Literals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Horizontal Scroll 4">
            <a:extLst>
              <a:ext uri="{FF2B5EF4-FFF2-40B4-BE49-F238E27FC236}">
                <a16:creationId xmlns:a16="http://schemas.microsoft.com/office/drawing/2014/main" id="{A9A853B6-A8C8-0645-A43A-6596A1BA0D80}"/>
              </a:ext>
            </a:extLst>
          </p:cNvPr>
          <p:cNvSpPr/>
          <p:nvPr/>
        </p:nvSpPr>
        <p:spPr>
          <a:xfrm>
            <a:off x="1194682" y="1361590"/>
            <a:ext cx="6556724" cy="3211285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0" bIns="0" rtlCol="0" anchor="ctr"/>
          <a:lstStyle/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literal ::= unsigned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string</a:t>
            </a:r>
          </a:p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string ::= char | string char</a:t>
            </a:r>
          </a:p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::= digit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| …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</a:t>
            </a:r>
          </a:p>
          <a:p>
            <a:pPr eaLnBrk="1" hangingPunct="1">
              <a:buFontTx/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unsigned ::= digit | unsigned digit</a:t>
            </a:r>
          </a:p>
          <a:p>
            <a:pPr eaLnBrk="1" hangingPunct="1">
              <a:buFontTx/>
              <a:buNone/>
            </a:pP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digit ::=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…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175281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Attribute Grammar for Hollerith Literals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3691377"/>
            <a:ext cx="4472732" cy="121016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Attributes for </a:t>
            </a:r>
            <a:r>
              <a:rPr lang="en-US" i="1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and </a:t>
            </a:r>
            <a:r>
              <a:rPr lang="en-US" i="1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digit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val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defined above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B0ABC69-956E-694C-9529-073B3CA5CFE2}"/>
              </a:ext>
            </a:extLst>
          </p:cNvPr>
          <p:cNvSpPr txBox="1">
            <a:spLocks/>
          </p:cNvSpPr>
          <p:nvPr/>
        </p:nvSpPr>
        <p:spPr bwMode="auto">
          <a:xfrm>
            <a:off x="327868" y="1361519"/>
            <a:ext cx="4472732" cy="204760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Attributes for </a:t>
            </a:r>
            <a:r>
              <a:rPr lang="en-US" i="1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val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,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length</a:t>
            </a: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::=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.val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.val</a:t>
            </a: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.length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.length</a:t>
            </a: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Condition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.val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.length</a:t>
            </a: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0140006-9F29-BE42-9768-8786605EB878}"/>
              </a:ext>
            </a:extLst>
          </p:cNvPr>
          <p:cNvSpPr txBox="1">
            <a:spLocks/>
          </p:cNvSpPr>
          <p:nvPr/>
        </p:nvSpPr>
        <p:spPr bwMode="auto">
          <a:xfrm>
            <a:off x="5328368" y="1361519"/>
            <a:ext cx="3289852" cy="365774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Attributes for </a:t>
            </a:r>
            <a:r>
              <a:rPr lang="en-US" i="1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length</a:t>
            </a: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::=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char</a:t>
            </a: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.length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1</a:t>
            </a:r>
            <a:endParaRPr lang="en-US" i="1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endParaRPr lang="en-US" i="1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i="1" baseline="-25000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0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::= string</a:t>
            </a:r>
            <a:r>
              <a:rPr lang="en-US" baseline="-25000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char</a:t>
            </a: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i="1" baseline="-25000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0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.length = </a:t>
            </a:r>
            <a:r>
              <a:rPr lang="en-US" i="1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i="1" baseline="-25000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.length + 1</a:t>
            </a:r>
          </a:p>
          <a:p>
            <a:pPr marL="0" indent="0" defTabSz="914400">
              <a:spcBef>
                <a:spcPts val="800"/>
              </a:spcBef>
              <a:buNone/>
            </a:pPr>
            <a:endParaRPr lang="en-US" i="1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char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::=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digit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B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| … |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Z</a:t>
            </a:r>
          </a:p>
        </p:txBody>
      </p:sp>
    </p:spTree>
    <p:extLst>
      <p:ext uri="{BB962C8B-B14F-4D97-AF65-F5344CB8AC3E}">
        <p14:creationId xmlns:p14="http://schemas.microsoft.com/office/powerpoint/2010/main" val="8041276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3329732" cy="1102122"/>
          </a:xfrm>
        </p:spPr>
        <p:txBody>
          <a:bodyPr/>
          <a:lstStyle/>
          <a:p>
            <a:pPr algn="ctr"/>
            <a:r>
              <a:rPr lang="en-US" sz="3200" dirty="0"/>
              <a:t>HI as a Hollerith </a:t>
            </a:r>
            <a:br>
              <a:rPr lang="en-US" sz="3200" dirty="0"/>
            </a:br>
            <a:r>
              <a:rPr lang="en-US" sz="3200" dirty="0"/>
              <a:t>literal → 2HHI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F3B3F874-A6C7-154E-9899-05491E2C2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312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literal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66E20C8-1003-1340-98F6-59671CD8F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1945640"/>
            <a:ext cx="1143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unsigned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38EB4A08-3C99-0046-ADCC-7FECA4F0F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945640"/>
            <a:ext cx="349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5ABD6333-BB79-344D-9E45-71F7A2CD53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9725" y="2820353"/>
            <a:ext cx="6286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2F6C659E-CC51-254B-9812-92FFCB385C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3926840"/>
            <a:ext cx="628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4" name="Text Box 11">
            <a:extLst>
              <a:ext uri="{FF2B5EF4-FFF2-40B4-BE49-F238E27FC236}">
                <a16:creationId xmlns:a16="http://schemas.microsoft.com/office/drawing/2014/main" id="{F640AF54-96B3-AB40-88F3-25420FBC83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46126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E4DBB512-8AE9-CC4E-8F51-60552DA1F4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9910" y="362204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I</a:t>
            </a:r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597F52A8-C18B-1746-8252-049FAA8C28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9000" y="1412240"/>
            <a:ext cx="685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7" name="Line 14">
            <a:extLst>
              <a:ext uri="{FF2B5EF4-FFF2-40B4-BE49-F238E27FC236}">
                <a16:creationId xmlns:a16="http://schemas.microsoft.com/office/drawing/2014/main" id="{AFE44D43-1607-3C4E-A690-F24595278A55}"/>
              </a:ext>
            </a:extLst>
          </p:cNvPr>
          <p:cNvSpPr>
            <a:spLocks noChangeShapeType="1"/>
          </p:cNvSpPr>
          <p:nvPr/>
        </p:nvSpPr>
        <p:spPr bwMode="auto">
          <a:xfrm>
            <a:off x="4419600" y="1412240"/>
            <a:ext cx="106680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" name="Line 15">
            <a:extLst>
              <a:ext uri="{FF2B5EF4-FFF2-40B4-BE49-F238E27FC236}">
                <a16:creationId xmlns:a16="http://schemas.microsoft.com/office/drawing/2014/main" id="{6D3807B7-E43A-0645-BB85-936EAB9C897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10200" y="2326640"/>
            <a:ext cx="2286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" name="Line 16">
            <a:extLst>
              <a:ext uri="{FF2B5EF4-FFF2-40B4-BE49-F238E27FC236}">
                <a16:creationId xmlns:a16="http://schemas.microsoft.com/office/drawing/2014/main" id="{C1E65FF8-E2EB-D944-A02E-78F9C154138F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2250440"/>
            <a:ext cx="9144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Line 17">
            <a:extLst>
              <a:ext uri="{FF2B5EF4-FFF2-40B4-BE49-F238E27FC236}">
                <a16:creationId xmlns:a16="http://schemas.microsoft.com/office/drawing/2014/main" id="{B5C0A45D-7E68-4946-8B8E-DDFD0A5B7A70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7820" y="335915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Line 18">
            <a:extLst>
              <a:ext uri="{FF2B5EF4-FFF2-40B4-BE49-F238E27FC236}">
                <a16:creationId xmlns:a16="http://schemas.microsoft.com/office/drawing/2014/main" id="{D1EEC160-7196-AD4D-9448-A5C0761E4838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0400" y="3164840"/>
            <a:ext cx="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2" name="Line 19">
            <a:extLst>
              <a:ext uri="{FF2B5EF4-FFF2-40B4-BE49-F238E27FC236}">
                <a16:creationId xmlns:a16="http://schemas.microsoft.com/office/drawing/2014/main" id="{F25F2531-7172-CC4A-8E1E-1DDE8F7BE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4231640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Box 21">
            <a:extLst>
              <a:ext uri="{FF2B5EF4-FFF2-40B4-BE49-F238E27FC236}">
                <a16:creationId xmlns:a16="http://schemas.microsoft.com/office/drawing/2014/main" id="{FC2196E9-8A34-094C-B1A3-6973838E54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2770" y="32410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sp>
        <p:nvSpPr>
          <p:cNvPr id="26" name="Oval 28">
            <a:extLst>
              <a:ext uri="{FF2B5EF4-FFF2-40B4-BE49-F238E27FC236}">
                <a16:creationId xmlns:a16="http://schemas.microsoft.com/office/drawing/2014/main" id="{0D4707AE-AD7A-4148-B08D-E382C6DD3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0375" y="1819593"/>
            <a:ext cx="9906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val = 2</a:t>
            </a:r>
          </a:p>
        </p:txBody>
      </p:sp>
      <p:sp>
        <p:nvSpPr>
          <p:cNvPr id="27" name="Line 15">
            <a:extLst>
              <a:ext uri="{FF2B5EF4-FFF2-40B4-BE49-F238E27FC236}">
                <a16:creationId xmlns:a16="http://schemas.microsoft.com/office/drawing/2014/main" id="{9A60EE2F-6183-C14D-BFA0-2600C087B32F}"/>
              </a:ext>
            </a:extLst>
          </p:cNvPr>
          <p:cNvSpPr>
            <a:spLocks noChangeShapeType="1"/>
          </p:cNvSpPr>
          <p:nvPr/>
        </p:nvSpPr>
        <p:spPr bwMode="auto">
          <a:xfrm>
            <a:off x="3241040" y="2443480"/>
            <a:ext cx="0" cy="72136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" name="Oval 28">
            <a:extLst>
              <a:ext uri="{FF2B5EF4-FFF2-40B4-BE49-F238E27FC236}">
                <a16:creationId xmlns:a16="http://schemas.microsoft.com/office/drawing/2014/main" id="{6FD6F7E6-B2E5-C14B-8CA2-E08713F4A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5737" y="3104516"/>
            <a:ext cx="1327785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length = 1</a:t>
            </a:r>
          </a:p>
        </p:txBody>
      </p:sp>
      <p:sp>
        <p:nvSpPr>
          <p:cNvPr id="28" name="Oval 28">
            <a:extLst>
              <a:ext uri="{FF2B5EF4-FFF2-40B4-BE49-F238E27FC236}">
                <a16:creationId xmlns:a16="http://schemas.microsoft.com/office/drawing/2014/main" id="{9F10E64E-803D-674D-B32A-7EF58ABF6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1355" y="477006"/>
            <a:ext cx="1534477" cy="822672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val = 2</a:t>
            </a:r>
          </a:p>
          <a:p>
            <a:r>
              <a:rPr lang="en-US" dirty="0">
                <a:solidFill>
                  <a:schemeClr val="accent3"/>
                </a:solidFill>
              </a:rPr>
              <a:t>length = 2</a:t>
            </a:r>
          </a:p>
        </p:txBody>
      </p:sp>
      <p:sp>
        <p:nvSpPr>
          <p:cNvPr id="30" name="Oval 28">
            <a:extLst>
              <a:ext uri="{FF2B5EF4-FFF2-40B4-BE49-F238E27FC236}">
                <a16:creationId xmlns:a16="http://schemas.microsoft.com/office/drawing/2014/main" id="{4C2F0896-07C4-F74C-AEBC-5189F29799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5832" y="1626703"/>
            <a:ext cx="1327785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length = 2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3021273C-7160-B04D-8C8D-D5CABCA6C0E0}"/>
              </a:ext>
            </a:extLst>
          </p:cNvPr>
          <p:cNvSpPr txBox="1">
            <a:spLocks/>
          </p:cNvSpPr>
          <p:nvPr/>
        </p:nvSpPr>
        <p:spPr bwMode="auto">
          <a:xfrm>
            <a:off x="39737" y="2804160"/>
            <a:ext cx="4472732" cy="204760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::=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.val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.val</a:t>
            </a: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.length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.length</a:t>
            </a: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Condition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</a:t>
            </a:r>
            <a:r>
              <a:rPr lang="en-US" dirty="0" err="1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val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=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</a:t>
            </a:r>
            <a:r>
              <a:rPr lang="en-US" dirty="0" err="1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length</a:t>
            </a:r>
            <a:endParaRPr lang="en-US" dirty="0">
              <a:solidFill>
                <a:schemeClr val="accent3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412F96-BC72-964E-9AA3-41CAFD3E20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8714" y="42031"/>
            <a:ext cx="2830672" cy="1163998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3"/>
            </a:solidFill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Condition:</a:t>
            </a:r>
          </a:p>
          <a:p>
            <a:r>
              <a:rPr lang="en-US" dirty="0">
                <a:solidFill>
                  <a:schemeClr val="accent3"/>
                </a:solidFill>
              </a:rPr>
              <a:t>val = length → True!</a:t>
            </a:r>
          </a:p>
        </p:txBody>
      </p:sp>
      <p:sp>
        <p:nvSpPr>
          <p:cNvPr id="32" name="Text Box 7">
            <a:extLst>
              <a:ext uri="{FF2B5EF4-FFF2-40B4-BE49-F238E27FC236}">
                <a16:creationId xmlns:a16="http://schemas.microsoft.com/office/drawing/2014/main" id="{B97B6EE8-A0E7-1546-83C3-E76DCC150B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1869440"/>
            <a:ext cx="86532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string</a:t>
            </a:r>
            <a:r>
              <a:rPr lang="en-US" i="1" baseline="-25000" dirty="0"/>
              <a:t>0</a:t>
            </a:r>
          </a:p>
        </p:txBody>
      </p:sp>
      <p:sp>
        <p:nvSpPr>
          <p:cNvPr id="33" name="Text Box 8">
            <a:extLst>
              <a:ext uri="{FF2B5EF4-FFF2-40B4-BE49-F238E27FC236}">
                <a16:creationId xmlns:a16="http://schemas.microsoft.com/office/drawing/2014/main" id="{F114EA5C-5349-1547-8E13-A318D9F084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199" y="2936240"/>
            <a:ext cx="87376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string</a:t>
            </a:r>
            <a:r>
              <a:rPr lang="en-US" i="1" baseline="-25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050939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3021273C-7160-B04D-8C8D-D5CABCA6C0E0}"/>
              </a:ext>
            </a:extLst>
          </p:cNvPr>
          <p:cNvSpPr txBox="1">
            <a:spLocks/>
          </p:cNvSpPr>
          <p:nvPr/>
        </p:nvSpPr>
        <p:spPr bwMode="auto">
          <a:xfrm>
            <a:off x="39737" y="2804160"/>
            <a:ext cx="4472732" cy="204760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::=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H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.val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.val</a:t>
            </a: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.length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.length</a:t>
            </a: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Condition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.val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.length</a:t>
            </a: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Example:  </a:t>
            </a:r>
            <a:r>
              <a:rPr lang="en-US" sz="3200" dirty="0">
                <a:solidFill>
                  <a:srgbClr val="FF0000"/>
                </a:solidFill>
              </a:rPr>
              <a:t>3</a:t>
            </a:r>
            <a:r>
              <a:rPr lang="en-US" sz="3200" dirty="0"/>
              <a:t>HHI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F3B3F874-A6C7-154E-9899-05491E2C2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312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literal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66E20C8-1003-1340-98F6-59671CD8F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1945640"/>
            <a:ext cx="1143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unsigned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38EB4A08-3C99-0046-ADCC-7FECA4F0F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945640"/>
            <a:ext cx="349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5ABD6333-BB79-344D-9E45-71F7A2CD53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9725" y="2820353"/>
            <a:ext cx="6286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2F6C659E-CC51-254B-9812-92FFCB385C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3926840"/>
            <a:ext cx="628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4" name="Text Box 11">
            <a:extLst>
              <a:ext uri="{FF2B5EF4-FFF2-40B4-BE49-F238E27FC236}">
                <a16:creationId xmlns:a16="http://schemas.microsoft.com/office/drawing/2014/main" id="{F640AF54-96B3-AB40-88F3-25420FBC83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46126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E4DBB512-8AE9-CC4E-8F51-60552DA1F4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9910" y="362204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I</a:t>
            </a:r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597F52A8-C18B-1746-8252-049FAA8C28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9000" y="1412240"/>
            <a:ext cx="685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7" name="Line 14">
            <a:extLst>
              <a:ext uri="{FF2B5EF4-FFF2-40B4-BE49-F238E27FC236}">
                <a16:creationId xmlns:a16="http://schemas.microsoft.com/office/drawing/2014/main" id="{AFE44D43-1607-3C4E-A690-F24595278A55}"/>
              </a:ext>
            </a:extLst>
          </p:cNvPr>
          <p:cNvSpPr>
            <a:spLocks noChangeShapeType="1"/>
          </p:cNvSpPr>
          <p:nvPr/>
        </p:nvSpPr>
        <p:spPr bwMode="auto">
          <a:xfrm>
            <a:off x="4419600" y="1412240"/>
            <a:ext cx="106680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" name="Line 15">
            <a:extLst>
              <a:ext uri="{FF2B5EF4-FFF2-40B4-BE49-F238E27FC236}">
                <a16:creationId xmlns:a16="http://schemas.microsoft.com/office/drawing/2014/main" id="{6D3807B7-E43A-0645-BB85-936EAB9C897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10200" y="2326640"/>
            <a:ext cx="2286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" name="Line 16">
            <a:extLst>
              <a:ext uri="{FF2B5EF4-FFF2-40B4-BE49-F238E27FC236}">
                <a16:creationId xmlns:a16="http://schemas.microsoft.com/office/drawing/2014/main" id="{C1E65FF8-E2EB-D944-A02E-78F9C154138F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2250440"/>
            <a:ext cx="9144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Line 17">
            <a:extLst>
              <a:ext uri="{FF2B5EF4-FFF2-40B4-BE49-F238E27FC236}">
                <a16:creationId xmlns:a16="http://schemas.microsoft.com/office/drawing/2014/main" id="{B5C0A45D-7E68-4946-8B8E-DDFD0A5B7A70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7820" y="335915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Line 18">
            <a:extLst>
              <a:ext uri="{FF2B5EF4-FFF2-40B4-BE49-F238E27FC236}">
                <a16:creationId xmlns:a16="http://schemas.microsoft.com/office/drawing/2014/main" id="{D1EEC160-7196-AD4D-9448-A5C0761E4838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0400" y="3164840"/>
            <a:ext cx="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2" name="Line 19">
            <a:extLst>
              <a:ext uri="{FF2B5EF4-FFF2-40B4-BE49-F238E27FC236}">
                <a16:creationId xmlns:a16="http://schemas.microsoft.com/office/drawing/2014/main" id="{F25F2531-7172-CC4A-8E1E-1DDE8F7BE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4231640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Box 21">
            <a:extLst>
              <a:ext uri="{FF2B5EF4-FFF2-40B4-BE49-F238E27FC236}">
                <a16:creationId xmlns:a16="http://schemas.microsoft.com/office/drawing/2014/main" id="{FC2196E9-8A34-094C-B1A3-6973838E54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2770" y="32410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6" name="Oval 28">
            <a:extLst>
              <a:ext uri="{FF2B5EF4-FFF2-40B4-BE49-F238E27FC236}">
                <a16:creationId xmlns:a16="http://schemas.microsoft.com/office/drawing/2014/main" id="{0D4707AE-AD7A-4148-B08D-E382C6DD3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0375" y="1819593"/>
            <a:ext cx="9906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/>
              <a:t>val = </a:t>
            </a:r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7" name="Line 15">
            <a:extLst>
              <a:ext uri="{FF2B5EF4-FFF2-40B4-BE49-F238E27FC236}">
                <a16:creationId xmlns:a16="http://schemas.microsoft.com/office/drawing/2014/main" id="{9A60EE2F-6183-C14D-BFA0-2600C087B32F}"/>
              </a:ext>
            </a:extLst>
          </p:cNvPr>
          <p:cNvSpPr>
            <a:spLocks noChangeShapeType="1"/>
          </p:cNvSpPr>
          <p:nvPr/>
        </p:nvSpPr>
        <p:spPr bwMode="auto">
          <a:xfrm>
            <a:off x="3241040" y="2443480"/>
            <a:ext cx="0" cy="72136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" name="Oval 28">
            <a:extLst>
              <a:ext uri="{FF2B5EF4-FFF2-40B4-BE49-F238E27FC236}">
                <a16:creationId xmlns:a16="http://schemas.microsoft.com/office/drawing/2014/main" id="{6FD6F7E6-B2E5-C14B-8CA2-E08713F4A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5737" y="3104516"/>
            <a:ext cx="1327785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/>
              <a:t>length = 1</a:t>
            </a:r>
          </a:p>
        </p:txBody>
      </p:sp>
      <p:sp>
        <p:nvSpPr>
          <p:cNvPr id="28" name="Oval 28">
            <a:extLst>
              <a:ext uri="{FF2B5EF4-FFF2-40B4-BE49-F238E27FC236}">
                <a16:creationId xmlns:a16="http://schemas.microsoft.com/office/drawing/2014/main" id="{9F10E64E-803D-674D-B32A-7EF58ABF6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1355" y="477006"/>
            <a:ext cx="1534477" cy="822672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/>
              <a:t>val = </a:t>
            </a:r>
            <a:r>
              <a:rPr lang="en-US" dirty="0">
                <a:solidFill>
                  <a:srgbClr val="FF0000"/>
                </a:solidFill>
              </a:rPr>
              <a:t>3</a:t>
            </a:r>
          </a:p>
          <a:p>
            <a:r>
              <a:rPr lang="en-US" dirty="0"/>
              <a:t>length = 2</a:t>
            </a:r>
          </a:p>
        </p:txBody>
      </p:sp>
      <p:sp>
        <p:nvSpPr>
          <p:cNvPr id="30" name="Oval 28">
            <a:extLst>
              <a:ext uri="{FF2B5EF4-FFF2-40B4-BE49-F238E27FC236}">
                <a16:creationId xmlns:a16="http://schemas.microsoft.com/office/drawing/2014/main" id="{4C2F0896-07C4-F74C-AEBC-5189F29799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5832" y="1626703"/>
            <a:ext cx="1327785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/>
              <a:t>length = 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412F96-BC72-964E-9AA3-41CAFD3E20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8714" y="42031"/>
            <a:ext cx="2830672" cy="1163998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/>
              <a:t>Condition:</a:t>
            </a:r>
          </a:p>
          <a:p>
            <a:r>
              <a:rPr lang="en-US" dirty="0">
                <a:solidFill>
                  <a:srgbClr val="FF0000"/>
                </a:solidFill>
              </a:rPr>
              <a:t>val</a:t>
            </a:r>
            <a:r>
              <a:rPr lang="en-US" dirty="0"/>
              <a:t> = length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/>
              <a:t>→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False!</a:t>
            </a:r>
          </a:p>
        </p:txBody>
      </p:sp>
      <p:sp>
        <p:nvSpPr>
          <p:cNvPr id="32" name="Text Box 7">
            <a:extLst>
              <a:ext uri="{FF2B5EF4-FFF2-40B4-BE49-F238E27FC236}">
                <a16:creationId xmlns:a16="http://schemas.microsoft.com/office/drawing/2014/main" id="{0F235310-6DC2-954D-908A-D86C980FEF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1869440"/>
            <a:ext cx="86532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string</a:t>
            </a:r>
            <a:r>
              <a:rPr lang="en-US" i="1" baseline="-25000" dirty="0"/>
              <a:t>0</a:t>
            </a:r>
          </a:p>
        </p:txBody>
      </p:sp>
      <p:sp>
        <p:nvSpPr>
          <p:cNvPr id="33" name="Text Box 8">
            <a:extLst>
              <a:ext uri="{FF2B5EF4-FFF2-40B4-BE49-F238E27FC236}">
                <a16:creationId xmlns:a16="http://schemas.microsoft.com/office/drawing/2014/main" id="{6BDEB109-31F1-E444-807D-F442F85525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199" y="2936240"/>
            <a:ext cx="87376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string</a:t>
            </a:r>
            <a:r>
              <a:rPr lang="en-US" i="1" baseline="-25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38290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Review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u="sng" dirty="0"/>
              <a:t>Syntax</a:t>
            </a:r>
          </a:p>
          <a:p>
            <a:pPr>
              <a:spcBef>
                <a:spcPts val="800"/>
              </a:spcBef>
            </a:pPr>
            <a:r>
              <a:rPr lang="en-US" b="1" dirty="0"/>
              <a:t>Form</a:t>
            </a:r>
          </a:p>
          <a:p>
            <a:pPr>
              <a:spcBef>
                <a:spcPts val="800"/>
              </a:spcBef>
            </a:pPr>
            <a:r>
              <a:rPr lang="en-US" dirty="0"/>
              <a:t>Often the term syntax is used for things that are specified by a CFG.</a:t>
            </a:r>
          </a:p>
          <a:p>
            <a:pPr marL="0" indent="0">
              <a:spcBef>
                <a:spcPts val="800"/>
              </a:spcBef>
              <a:buNone/>
            </a:pPr>
            <a:endParaRPr lang="en-US" dirty="0"/>
          </a:p>
          <a:p>
            <a:pPr marL="0" indent="0">
              <a:spcBef>
                <a:spcPts val="800"/>
              </a:spcBef>
              <a:buNone/>
            </a:pPr>
            <a:r>
              <a:rPr lang="en-US" u="sng" dirty="0"/>
              <a:t>Semantics</a:t>
            </a:r>
          </a:p>
          <a:p>
            <a:pPr>
              <a:spcBef>
                <a:spcPts val="800"/>
              </a:spcBef>
            </a:pPr>
            <a:r>
              <a:rPr lang="en-US" b="1" dirty="0">
                <a:solidFill>
                  <a:schemeClr val="accent3"/>
                </a:solidFill>
              </a:rPr>
              <a:t>Meaning</a:t>
            </a:r>
          </a:p>
          <a:p>
            <a:pPr>
              <a:spcBef>
                <a:spcPts val="800"/>
              </a:spcBef>
            </a:pPr>
            <a:r>
              <a:rPr lang="en-US" dirty="0"/>
              <a:t>Often used to specify everything else.</a:t>
            </a: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>
              <a:spcBef>
                <a:spcPts val="800"/>
              </a:spcBef>
            </a:pP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226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Synthesized Attributes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Values of an attribute are only calculated in productions where the associated symbol appears on the LHS.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All dependences point from child to parent in the parse tree.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In some cases, synthetic attributes are computed in a scanner.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spelling of identifiers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value of numeric literals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All attributes in our examples so far have been synthesized.</a:t>
            </a:r>
          </a:p>
        </p:txBody>
      </p:sp>
    </p:spTree>
    <p:extLst>
      <p:ext uri="{BB962C8B-B14F-4D97-AF65-F5344CB8AC3E}">
        <p14:creationId xmlns:p14="http://schemas.microsoft.com/office/powerpoint/2010/main" val="4686908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Example:  2HHI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F3B3F874-A6C7-154E-9899-05491E2C2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312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literal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66E20C8-1003-1340-98F6-59671CD8F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1945640"/>
            <a:ext cx="1143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unsigned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38EB4A08-3C99-0046-ADCC-7FECA4F0F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945640"/>
            <a:ext cx="349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0" name="Text Box 7">
            <a:extLst>
              <a:ext uri="{FF2B5EF4-FFF2-40B4-BE49-F238E27FC236}">
                <a16:creationId xmlns:a16="http://schemas.microsoft.com/office/drawing/2014/main" id="{03856CBD-9C3C-5A4B-8F5B-3492255B7D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18694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string</a:t>
            </a:r>
          </a:p>
        </p:txBody>
      </p:sp>
      <p:sp>
        <p:nvSpPr>
          <p:cNvPr id="11" name="Text Box 8">
            <a:extLst>
              <a:ext uri="{FF2B5EF4-FFF2-40B4-BE49-F238E27FC236}">
                <a16:creationId xmlns:a16="http://schemas.microsoft.com/office/drawing/2014/main" id="{34CD6366-A209-344D-8B2C-E656CEEFE2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29362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string</a:t>
            </a: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5ABD6333-BB79-344D-9E45-71F7A2CD53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9725" y="2820353"/>
            <a:ext cx="6286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2F6C659E-CC51-254B-9812-92FFCB385C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3926840"/>
            <a:ext cx="628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4" name="Text Box 11">
            <a:extLst>
              <a:ext uri="{FF2B5EF4-FFF2-40B4-BE49-F238E27FC236}">
                <a16:creationId xmlns:a16="http://schemas.microsoft.com/office/drawing/2014/main" id="{F640AF54-96B3-AB40-88F3-25420FBC83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46126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E4DBB512-8AE9-CC4E-8F51-60552DA1F4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9910" y="362204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I</a:t>
            </a:r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597F52A8-C18B-1746-8252-049FAA8C28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9000" y="1412240"/>
            <a:ext cx="685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7" name="Line 14">
            <a:extLst>
              <a:ext uri="{FF2B5EF4-FFF2-40B4-BE49-F238E27FC236}">
                <a16:creationId xmlns:a16="http://schemas.microsoft.com/office/drawing/2014/main" id="{AFE44D43-1607-3C4E-A690-F24595278A55}"/>
              </a:ext>
            </a:extLst>
          </p:cNvPr>
          <p:cNvSpPr>
            <a:spLocks noChangeShapeType="1"/>
          </p:cNvSpPr>
          <p:nvPr/>
        </p:nvSpPr>
        <p:spPr bwMode="auto">
          <a:xfrm>
            <a:off x="4419600" y="1412240"/>
            <a:ext cx="106680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" name="Line 15">
            <a:extLst>
              <a:ext uri="{FF2B5EF4-FFF2-40B4-BE49-F238E27FC236}">
                <a16:creationId xmlns:a16="http://schemas.microsoft.com/office/drawing/2014/main" id="{6D3807B7-E43A-0645-BB85-936EAB9C897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10200" y="2326640"/>
            <a:ext cx="2286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" name="Line 16">
            <a:extLst>
              <a:ext uri="{FF2B5EF4-FFF2-40B4-BE49-F238E27FC236}">
                <a16:creationId xmlns:a16="http://schemas.microsoft.com/office/drawing/2014/main" id="{C1E65FF8-E2EB-D944-A02E-78F9C154138F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2250440"/>
            <a:ext cx="9144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Line 17">
            <a:extLst>
              <a:ext uri="{FF2B5EF4-FFF2-40B4-BE49-F238E27FC236}">
                <a16:creationId xmlns:a16="http://schemas.microsoft.com/office/drawing/2014/main" id="{B5C0A45D-7E68-4946-8B8E-DDFD0A5B7A70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7820" y="335915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Line 18">
            <a:extLst>
              <a:ext uri="{FF2B5EF4-FFF2-40B4-BE49-F238E27FC236}">
                <a16:creationId xmlns:a16="http://schemas.microsoft.com/office/drawing/2014/main" id="{D1EEC160-7196-AD4D-9448-A5C0761E4838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0400" y="3164840"/>
            <a:ext cx="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2" name="Line 19">
            <a:extLst>
              <a:ext uri="{FF2B5EF4-FFF2-40B4-BE49-F238E27FC236}">
                <a16:creationId xmlns:a16="http://schemas.microsoft.com/office/drawing/2014/main" id="{F25F2531-7172-CC4A-8E1E-1DDE8F7BE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4231640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Box 21">
            <a:extLst>
              <a:ext uri="{FF2B5EF4-FFF2-40B4-BE49-F238E27FC236}">
                <a16:creationId xmlns:a16="http://schemas.microsoft.com/office/drawing/2014/main" id="{FC2196E9-8A34-094C-B1A3-6973838E54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2770" y="32410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sp>
        <p:nvSpPr>
          <p:cNvPr id="26" name="Oval 28">
            <a:extLst>
              <a:ext uri="{FF2B5EF4-FFF2-40B4-BE49-F238E27FC236}">
                <a16:creationId xmlns:a16="http://schemas.microsoft.com/office/drawing/2014/main" id="{0D4707AE-AD7A-4148-B08D-E382C6DD3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0375" y="1819593"/>
            <a:ext cx="9906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val = 2</a:t>
            </a:r>
          </a:p>
        </p:txBody>
      </p:sp>
      <p:sp>
        <p:nvSpPr>
          <p:cNvPr id="27" name="Line 15">
            <a:extLst>
              <a:ext uri="{FF2B5EF4-FFF2-40B4-BE49-F238E27FC236}">
                <a16:creationId xmlns:a16="http://schemas.microsoft.com/office/drawing/2014/main" id="{9A60EE2F-6183-C14D-BFA0-2600C087B32F}"/>
              </a:ext>
            </a:extLst>
          </p:cNvPr>
          <p:cNvSpPr>
            <a:spLocks noChangeShapeType="1"/>
          </p:cNvSpPr>
          <p:nvPr/>
        </p:nvSpPr>
        <p:spPr bwMode="auto">
          <a:xfrm>
            <a:off x="3241040" y="2443480"/>
            <a:ext cx="0" cy="72136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3" name="Oval 28">
            <a:extLst>
              <a:ext uri="{FF2B5EF4-FFF2-40B4-BE49-F238E27FC236}">
                <a16:creationId xmlns:a16="http://schemas.microsoft.com/office/drawing/2014/main" id="{6FD6F7E6-B2E5-C14B-8CA2-E08713F4A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5737" y="3104516"/>
            <a:ext cx="1327785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length = 1</a:t>
            </a:r>
          </a:p>
        </p:txBody>
      </p:sp>
      <p:sp>
        <p:nvSpPr>
          <p:cNvPr id="28" name="Oval 28">
            <a:extLst>
              <a:ext uri="{FF2B5EF4-FFF2-40B4-BE49-F238E27FC236}">
                <a16:creationId xmlns:a16="http://schemas.microsoft.com/office/drawing/2014/main" id="{9F10E64E-803D-674D-B32A-7EF58ABF6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1355" y="477006"/>
            <a:ext cx="1534477" cy="822672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val = 2</a:t>
            </a:r>
          </a:p>
          <a:p>
            <a:r>
              <a:rPr lang="en-US" dirty="0">
                <a:solidFill>
                  <a:schemeClr val="accent3"/>
                </a:solidFill>
              </a:rPr>
              <a:t>length = 2</a:t>
            </a:r>
          </a:p>
        </p:txBody>
      </p:sp>
      <p:sp>
        <p:nvSpPr>
          <p:cNvPr id="30" name="Oval 28">
            <a:extLst>
              <a:ext uri="{FF2B5EF4-FFF2-40B4-BE49-F238E27FC236}">
                <a16:creationId xmlns:a16="http://schemas.microsoft.com/office/drawing/2014/main" id="{4C2F0896-07C4-F74C-AEBC-5189F29799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5832" y="1626703"/>
            <a:ext cx="1327785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length = 2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B412F96-BC72-964E-9AA3-41CAFD3E20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8714" y="42031"/>
            <a:ext cx="2830672" cy="1163998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Condition:</a:t>
            </a:r>
          </a:p>
          <a:p>
            <a:r>
              <a:rPr lang="en-US" dirty="0">
                <a:solidFill>
                  <a:schemeClr val="accent3"/>
                </a:solidFill>
              </a:rPr>
              <a:t>val = length → True!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A3D85F5-CB0F-614D-8CB2-566C06607AC3}"/>
              </a:ext>
            </a:extLst>
          </p:cNvPr>
          <p:cNvCxnSpPr>
            <a:cxnSpLocks/>
            <a:endCxn id="30" idx="3"/>
          </p:cNvCxnSpPr>
          <p:nvPr/>
        </p:nvCxnSpPr>
        <p:spPr>
          <a:xfrm flipV="1">
            <a:off x="4860925" y="2147029"/>
            <a:ext cx="1359357" cy="1107392"/>
          </a:xfrm>
          <a:prstGeom prst="straightConnector1">
            <a:avLst/>
          </a:prstGeom>
          <a:ln>
            <a:solidFill>
              <a:schemeClr val="tx2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7E78F1B-E9A6-2A41-A99E-C8C9E3774758}"/>
              </a:ext>
            </a:extLst>
          </p:cNvPr>
          <p:cNvCxnSpPr>
            <a:cxnSpLocks/>
            <a:stCxn id="26" idx="7"/>
          </p:cNvCxnSpPr>
          <p:nvPr/>
        </p:nvCxnSpPr>
        <p:spPr>
          <a:xfrm flipV="1">
            <a:off x="2575905" y="786764"/>
            <a:ext cx="2040545" cy="1122103"/>
          </a:xfrm>
          <a:prstGeom prst="straightConnector1">
            <a:avLst/>
          </a:prstGeom>
          <a:ln>
            <a:solidFill>
              <a:schemeClr val="tx2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D435E34-EC9A-0144-B2AD-89A24C14F6AC}"/>
              </a:ext>
            </a:extLst>
          </p:cNvPr>
          <p:cNvCxnSpPr>
            <a:cxnSpLocks/>
            <a:stCxn id="30" idx="0"/>
            <a:endCxn id="28" idx="5"/>
          </p:cNvCxnSpPr>
          <p:nvPr/>
        </p:nvCxnSpPr>
        <p:spPr>
          <a:xfrm flipH="1" flipV="1">
            <a:off x="5801113" y="1179200"/>
            <a:ext cx="888612" cy="447503"/>
          </a:xfrm>
          <a:prstGeom prst="straightConnector1">
            <a:avLst/>
          </a:prstGeom>
          <a:ln>
            <a:solidFill>
              <a:schemeClr val="tx2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538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Inherited Attributes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An attribute that is not synthesized.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Information may flow to a node from the parent or the siblings.</a:t>
            </a:r>
          </a:p>
        </p:txBody>
      </p:sp>
    </p:spTree>
    <p:extLst>
      <p:ext uri="{BB962C8B-B14F-4D97-AF65-F5344CB8AC3E}">
        <p14:creationId xmlns:p14="http://schemas.microsoft.com/office/powerpoint/2010/main" val="41900583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Attribute Grammar #2 for Hollerith Literals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5002738" y="2895188"/>
            <a:ext cx="3718352" cy="1723731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Attributes for </a:t>
            </a:r>
            <a:r>
              <a:rPr lang="en-US" i="1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digit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dirty="0" err="1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inh_length</a:t>
            </a:r>
            <a:endParaRPr lang="en-US" dirty="0">
              <a:solidFill>
                <a:schemeClr val="accent3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char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::=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digit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B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| … |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Z</a:t>
            </a:r>
          </a:p>
          <a:p>
            <a:pPr marL="0" indent="0">
              <a:spcBef>
                <a:spcPts val="800"/>
              </a:spcBef>
              <a:buNone/>
            </a:pP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Condition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char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.inh_length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1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B0ABC69-956E-694C-9529-073B3CA5CFE2}"/>
              </a:ext>
            </a:extLst>
          </p:cNvPr>
          <p:cNvSpPr txBox="1">
            <a:spLocks/>
          </p:cNvSpPr>
          <p:nvPr/>
        </p:nvSpPr>
        <p:spPr bwMode="auto">
          <a:xfrm>
            <a:off x="5002738" y="1361590"/>
            <a:ext cx="3855512" cy="121016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Attributes for </a:t>
            </a:r>
            <a:r>
              <a:rPr lang="en-US" i="1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dirty="0" err="1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inh_length</a:t>
            </a:r>
            <a:endParaRPr lang="en-US" dirty="0">
              <a:solidFill>
                <a:schemeClr val="accent3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::=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.inh_length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.val</a:t>
            </a:r>
            <a:endParaRPr lang="en-US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0140006-9F29-BE42-9768-8786605EB878}"/>
              </a:ext>
            </a:extLst>
          </p:cNvPr>
          <p:cNvSpPr txBox="1">
            <a:spLocks/>
          </p:cNvSpPr>
          <p:nvPr/>
        </p:nvSpPr>
        <p:spPr bwMode="auto">
          <a:xfrm>
            <a:off x="156575" y="1361590"/>
            <a:ext cx="4846163" cy="30851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Attributes for </a:t>
            </a:r>
            <a:r>
              <a:rPr lang="en-US" i="1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dirty="0" err="1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inh_length</a:t>
            </a:r>
            <a:endParaRPr lang="en-US" dirty="0">
              <a:solidFill>
                <a:schemeClr val="accent3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::=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char</a:t>
            </a: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char</a:t>
            </a:r>
            <a:r>
              <a:rPr lang="en-US" i="1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.inh_length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.inh_length</a:t>
            </a:r>
            <a:endParaRPr lang="en-US" i="1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endParaRPr lang="en-US" i="1" dirty="0">
              <a:solidFill>
                <a:schemeClr val="tx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 defTabSz="914400">
              <a:spcBef>
                <a:spcPts val="800"/>
              </a:spcBef>
              <a:buNone/>
            </a:pP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i="1" baseline="-25000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0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::= string</a:t>
            </a:r>
            <a:r>
              <a:rPr lang="en-US" baseline="-25000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char</a:t>
            </a: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i="1" baseline="-25000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1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.inh_length = </a:t>
            </a:r>
            <a:r>
              <a:rPr lang="en-US" i="1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i="1" baseline="-25000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0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.inh_length – 1</a:t>
            </a: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char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.inh_length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1</a:t>
            </a:r>
          </a:p>
        </p:txBody>
      </p:sp>
    </p:spTree>
    <p:extLst>
      <p:ext uri="{BB962C8B-B14F-4D97-AF65-F5344CB8AC3E}">
        <p14:creationId xmlns:p14="http://schemas.microsoft.com/office/powerpoint/2010/main" val="3647890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Example:  2HHI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F3B3F874-A6C7-154E-9899-05491E2C2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312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literal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66E20C8-1003-1340-98F6-59671CD8F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1945640"/>
            <a:ext cx="1143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unsigned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38EB4A08-3C99-0046-ADCC-7FECA4F0F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945640"/>
            <a:ext cx="349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0" name="Text Box 7">
            <a:extLst>
              <a:ext uri="{FF2B5EF4-FFF2-40B4-BE49-F238E27FC236}">
                <a16:creationId xmlns:a16="http://schemas.microsoft.com/office/drawing/2014/main" id="{03856CBD-9C3C-5A4B-8F5B-3492255B7D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18694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string</a:t>
            </a:r>
          </a:p>
        </p:txBody>
      </p:sp>
      <p:sp>
        <p:nvSpPr>
          <p:cNvPr id="11" name="Text Box 8">
            <a:extLst>
              <a:ext uri="{FF2B5EF4-FFF2-40B4-BE49-F238E27FC236}">
                <a16:creationId xmlns:a16="http://schemas.microsoft.com/office/drawing/2014/main" id="{34CD6366-A209-344D-8B2C-E656CEEFE2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29362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string</a:t>
            </a: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5ABD6333-BB79-344D-9E45-71F7A2CD53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9725" y="2820353"/>
            <a:ext cx="6286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2F6C659E-CC51-254B-9812-92FFCB385C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3926840"/>
            <a:ext cx="628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4" name="Text Box 11">
            <a:extLst>
              <a:ext uri="{FF2B5EF4-FFF2-40B4-BE49-F238E27FC236}">
                <a16:creationId xmlns:a16="http://schemas.microsoft.com/office/drawing/2014/main" id="{F640AF54-96B3-AB40-88F3-25420FBC83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46126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E4DBB512-8AE9-CC4E-8F51-60552DA1F4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9910" y="362204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I</a:t>
            </a:r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597F52A8-C18B-1746-8252-049FAA8C28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9000" y="1412240"/>
            <a:ext cx="685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7" name="Line 14">
            <a:extLst>
              <a:ext uri="{FF2B5EF4-FFF2-40B4-BE49-F238E27FC236}">
                <a16:creationId xmlns:a16="http://schemas.microsoft.com/office/drawing/2014/main" id="{AFE44D43-1607-3C4E-A690-F24595278A55}"/>
              </a:ext>
            </a:extLst>
          </p:cNvPr>
          <p:cNvSpPr>
            <a:spLocks noChangeShapeType="1"/>
          </p:cNvSpPr>
          <p:nvPr/>
        </p:nvSpPr>
        <p:spPr bwMode="auto">
          <a:xfrm>
            <a:off x="4419600" y="1412240"/>
            <a:ext cx="106680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" name="Line 15">
            <a:extLst>
              <a:ext uri="{FF2B5EF4-FFF2-40B4-BE49-F238E27FC236}">
                <a16:creationId xmlns:a16="http://schemas.microsoft.com/office/drawing/2014/main" id="{6D3807B7-E43A-0645-BB85-936EAB9C897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10200" y="2326640"/>
            <a:ext cx="2286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" name="Line 16">
            <a:extLst>
              <a:ext uri="{FF2B5EF4-FFF2-40B4-BE49-F238E27FC236}">
                <a16:creationId xmlns:a16="http://schemas.microsoft.com/office/drawing/2014/main" id="{C1E65FF8-E2EB-D944-A02E-78F9C154138F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2250440"/>
            <a:ext cx="9144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Line 17">
            <a:extLst>
              <a:ext uri="{FF2B5EF4-FFF2-40B4-BE49-F238E27FC236}">
                <a16:creationId xmlns:a16="http://schemas.microsoft.com/office/drawing/2014/main" id="{B5C0A45D-7E68-4946-8B8E-DDFD0A5B7A70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7820" y="335915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Line 18">
            <a:extLst>
              <a:ext uri="{FF2B5EF4-FFF2-40B4-BE49-F238E27FC236}">
                <a16:creationId xmlns:a16="http://schemas.microsoft.com/office/drawing/2014/main" id="{D1EEC160-7196-AD4D-9448-A5C0761E4838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0400" y="3164840"/>
            <a:ext cx="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2" name="Line 19">
            <a:extLst>
              <a:ext uri="{FF2B5EF4-FFF2-40B4-BE49-F238E27FC236}">
                <a16:creationId xmlns:a16="http://schemas.microsoft.com/office/drawing/2014/main" id="{F25F2531-7172-CC4A-8E1E-1DDE8F7BE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4231640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Box 21">
            <a:extLst>
              <a:ext uri="{FF2B5EF4-FFF2-40B4-BE49-F238E27FC236}">
                <a16:creationId xmlns:a16="http://schemas.microsoft.com/office/drawing/2014/main" id="{FC2196E9-8A34-094C-B1A3-6973838E54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2770" y="32410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sp>
        <p:nvSpPr>
          <p:cNvPr id="26" name="Oval 28">
            <a:extLst>
              <a:ext uri="{FF2B5EF4-FFF2-40B4-BE49-F238E27FC236}">
                <a16:creationId xmlns:a16="http://schemas.microsoft.com/office/drawing/2014/main" id="{0D4707AE-AD7A-4148-B08D-E382C6DD3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0375" y="1819593"/>
            <a:ext cx="9906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val = 2</a:t>
            </a:r>
          </a:p>
        </p:txBody>
      </p:sp>
      <p:sp>
        <p:nvSpPr>
          <p:cNvPr id="27" name="Line 15">
            <a:extLst>
              <a:ext uri="{FF2B5EF4-FFF2-40B4-BE49-F238E27FC236}">
                <a16:creationId xmlns:a16="http://schemas.microsoft.com/office/drawing/2014/main" id="{9A60EE2F-6183-C14D-BFA0-2600C087B32F}"/>
              </a:ext>
            </a:extLst>
          </p:cNvPr>
          <p:cNvSpPr>
            <a:spLocks noChangeShapeType="1"/>
          </p:cNvSpPr>
          <p:nvPr/>
        </p:nvSpPr>
        <p:spPr bwMode="auto">
          <a:xfrm>
            <a:off x="3241040" y="2443480"/>
            <a:ext cx="0" cy="72136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A902B92B-BB81-AD4A-9C49-3294D5B9F19E}"/>
              </a:ext>
            </a:extLst>
          </p:cNvPr>
          <p:cNvSpPr txBox="1">
            <a:spLocks/>
          </p:cNvSpPr>
          <p:nvPr/>
        </p:nvSpPr>
        <p:spPr bwMode="auto">
          <a:xfrm>
            <a:off x="379138" y="3607752"/>
            <a:ext cx="2861902" cy="85844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Condition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char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.inh_length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1</a:t>
            </a:r>
            <a:endParaRPr lang="en-US" dirty="0">
              <a:solidFill>
                <a:schemeClr val="accent3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B90398B-067D-E14F-B2F2-47F01B9886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8049" y="4089331"/>
            <a:ext cx="1907221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 err="1">
                <a:solidFill>
                  <a:schemeClr val="accent3"/>
                </a:solidFill>
              </a:rPr>
              <a:t>inh_length</a:t>
            </a:r>
            <a:r>
              <a:rPr lang="en-US" dirty="0">
                <a:solidFill>
                  <a:schemeClr val="accent3"/>
                </a:solidFill>
              </a:rPr>
              <a:t> = 1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C1B44B0-0AB4-2145-9600-FDBFDE558F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2988107"/>
            <a:ext cx="1907221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 err="1">
                <a:solidFill>
                  <a:schemeClr val="accent3"/>
                </a:solidFill>
              </a:rPr>
              <a:t>inh_length</a:t>
            </a:r>
            <a:r>
              <a:rPr lang="en-US" dirty="0">
                <a:solidFill>
                  <a:schemeClr val="accent3"/>
                </a:solidFill>
              </a:rPr>
              <a:t> = 1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EBC91C3F-DF7F-EC4D-95A9-CA512760F8DA}"/>
              </a:ext>
            </a:extLst>
          </p:cNvPr>
          <p:cNvCxnSpPr>
            <a:cxnSpLocks/>
            <a:stCxn id="26" idx="0"/>
          </p:cNvCxnSpPr>
          <p:nvPr/>
        </p:nvCxnSpPr>
        <p:spPr>
          <a:xfrm rot="5400000" flipH="1" flipV="1">
            <a:off x="4361255" y="-508877"/>
            <a:ext cx="192890" cy="4464050"/>
          </a:xfrm>
          <a:prstGeom prst="curvedConnector3">
            <a:avLst>
              <a:gd name="adj1" fmla="val 521686"/>
            </a:avLst>
          </a:prstGeom>
          <a:ln>
            <a:solidFill>
              <a:schemeClr val="tx2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80F5BA01-8110-9F48-AE2C-276F55BB763B}"/>
              </a:ext>
            </a:extLst>
          </p:cNvPr>
          <p:cNvCxnSpPr>
            <a:cxnSpLocks/>
          </p:cNvCxnSpPr>
          <p:nvPr/>
        </p:nvCxnSpPr>
        <p:spPr>
          <a:xfrm rot="5400000">
            <a:off x="5385431" y="1800221"/>
            <a:ext cx="868213" cy="1740377"/>
          </a:xfrm>
          <a:prstGeom prst="curvedConnector3">
            <a:avLst>
              <a:gd name="adj1" fmla="val 50000"/>
            </a:avLst>
          </a:prstGeom>
          <a:ln>
            <a:solidFill>
              <a:schemeClr val="tx2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E2C74C1-A7E5-E846-AC5E-F9E7FC75E9CE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4949348" y="3714116"/>
            <a:ext cx="2312" cy="375215"/>
          </a:xfrm>
          <a:prstGeom prst="straightConnector1">
            <a:avLst/>
          </a:prstGeom>
          <a:ln>
            <a:solidFill>
              <a:schemeClr val="tx2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Oval 28">
            <a:extLst>
              <a:ext uri="{FF2B5EF4-FFF2-40B4-BE49-F238E27FC236}">
                <a16:creationId xmlns:a16="http://schemas.microsoft.com/office/drawing/2014/main" id="{A17B4184-87F6-8143-BD00-B83D52CB71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5737" y="3104516"/>
            <a:ext cx="2231665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 err="1">
                <a:solidFill>
                  <a:schemeClr val="accent3"/>
                </a:solidFill>
              </a:rPr>
              <a:t>inh_length</a:t>
            </a:r>
            <a:r>
              <a:rPr lang="en-US" dirty="0">
                <a:solidFill>
                  <a:schemeClr val="accent3"/>
                </a:solidFill>
              </a:rPr>
              <a:t> = 2 - 1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3C0FA0B-B37D-654C-8692-D1F1E5004C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7670" y="3954444"/>
            <a:ext cx="2937993" cy="1163998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3"/>
            </a:solidFill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u="sng" dirty="0">
                <a:solidFill>
                  <a:schemeClr val="accent3"/>
                </a:solidFill>
              </a:rPr>
              <a:t>Condition</a:t>
            </a:r>
            <a:r>
              <a:rPr lang="en-US" dirty="0">
                <a:solidFill>
                  <a:schemeClr val="accent3"/>
                </a:solidFill>
              </a:rPr>
              <a:t>:</a:t>
            </a:r>
          </a:p>
          <a:p>
            <a:r>
              <a:rPr lang="en-US" dirty="0" err="1">
                <a:solidFill>
                  <a:schemeClr val="accent3"/>
                </a:solidFill>
              </a:rPr>
              <a:t>inh_length</a:t>
            </a:r>
            <a:r>
              <a:rPr lang="en-US" dirty="0">
                <a:solidFill>
                  <a:schemeClr val="accent3"/>
                </a:solidFill>
              </a:rPr>
              <a:t> =1 → True!</a:t>
            </a:r>
          </a:p>
        </p:txBody>
      </p:sp>
      <p:sp>
        <p:nvSpPr>
          <p:cNvPr id="31" name="Oval 28">
            <a:extLst>
              <a:ext uri="{FF2B5EF4-FFF2-40B4-BE49-F238E27FC236}">
                <a16:creationId xmlns:a16="http://schemas.microsoft.com/office/drawing/2014/main" id="{07CA6947-6069-2942-8BD8-07E218C389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5832" y="1626703"/>
            <a:ext cx="2044280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 err="1">
                <a:solidFill>
                  <a:schemeClr val="accent3"/>
                </a:solidFill>
              </a:rPr>
              <a:t>inh_length</a:t>
            </a:r>
            <a:r>
              <a:rPr lang="en-US" dirty="0">
                <a:solidFill>
                  <a:schemeClr val="accent3"/>
                </a:solidFill>
              </a:rPr>
              <a:t> = 2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FEC125C-4CE3-1E4D-9E85-8EE1392A0ABB}"/>
              </a:ext>
            </a:extLst>
          </p:cNvPr>
          <p:cNvCxnSpPr>
            <a:cxnSpLocks/>
          </p:cNvCxnSpPr>
          <p:nvPr/>
        </p:nvCxnSpPr>
        <p:spPr>
          <a:xfrm>
            <a:off x="7068414" y="2202967"/>
            <a:ext cx="574924" cy="808657"/>
          </a:xfrm>
          <a:prstGeom prst="straightConnector1">
            <a:avLst/>
          </a:prstGeom>
          <a:ln>
            <a:solidFill>
              <a:schemeClr val="tx2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89845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Example:  </a:t>
            </a:r>
            <a:r>
              <a:rPr lang="en-US" sz="3200" dirty="0">
                <a:solidFill>
                  <a:srgbClr val="FF0000"/>
                </a:solidFill>
              </a:rPr>
              <a:t>3</a:t>
            </a:r>
            <a:r>
              <a:rPr lang="en-US" sz="3200" dirty="0"/>
              <a:t>HHI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F3B3F874-A6C7-154E-9899-05491E2C2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312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literal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66E20C8-1003-1340-98F6-59671CD8F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1945640"/>
            <a:ext cx="1143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unsigned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38EB4A08-3C99-0046-ADCC-7FECA4F0F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945640"/>
            <a:ext cx="349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0" name="Text Box 7">
            <a:extLst>
              <a:ext uri="{FF2B5EF4-FFF2-40B4-BE49-F238E27FC236}">
                <a16:creationId xmlns:a16="http://schemas.microsoft.com/office/drawing/2014/main" id="{03856CBD-9C3C-5A4B-8F5B-3492255B7D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18694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string</a:t>
            </a:r>
          </a:p>
        </p:txBody>
      </p:sp>
      <p:sp>
        <p:nvSpPr>
          <p:cNvPr id="11" name="Text Box 8">
            <a:extLst>
              <a:ext uri="{FF2B5EF4-FFF2-40B4-BE49-F238E27FC236}">
                <a16:creationId xmlns:a16="http://schemas.microsoft.com/office/drawing/2014/main" id="{34CD6366-A209-344D-8B2C-E656CEEFE2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29362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string</a:t>
            </a: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5ABD6333-BB79-344D-9E45-71F7A2CD53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9725" y="2820353"/>
            <a:ext cx="6286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2F6C659E-CC51-254B-9812-92FFCB385C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3926840"/>
            <a:ext cx="628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4" name="Text Box 11">
            <a:extLst>
              <a:ext uri="{FF2B5EF4-FFF2-40B4-BE49-F238E27FC236}">
                <a16:creationId xmlns:a16="http://schemas.microsoft.com/office/drawing/2014/main" id="{F640AF54-96B3-AB40-88F3-25420FBC83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46126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E4DBB512-8AE9-CC4E-8F51-60552DA1F4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9910" y="362204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I</a:t>
            </a:r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597F52A8-C18B-1746-8252-049FAA8C28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9000" y="1412240"/>
            <a:ext cx="685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7" name="Line 14">
            <a:extLst>
              <a:ext uri="{FF2B5EF4-FFF2-40B4-BE49-F238E27FC236}">
                <a16:creationId xmlns:a16="http://schemas.microsoft.com/office/drawing/2014/main" id="{AFE44D43-1607-3C4E-A690-F24595278A55}"/>
              </a:ext>
            </a:extLst>
          </p:cNvPr>
          <p:cNvSpPr>
            <a:spLocks noChangeShapeType="1"/>
          </p:cNvSpPr>
          <p:nvPr/>
        </p:nvSpPr>
        <p:spPr bwMode="auto">
          <a:xfrm>
            <a:off x="4419600" y="1412240"/>
            <a:ext cx="106680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" name="Line 15">
            <a:extLst>
              <a:ext uri="{FF2B5EF4-FFF2-40B4-BE49-F238E27FC236}">
                <a16:creationId xmlns:a16="http://schemas.microsoft.com/office/drawing/2014/main" id="{6D3807B7-E43A-0645-BB85-936EAB9C897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10200" y="2326640"/>
            <a:ext cx="2286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" name="Line 16">
            <a:extLst>
              <a:ext uri="{FF2B5EF4-FFF2-40B4-BE49-F238E27FC236}">
                <a16:creationId xmlns:a16="http://schemas.microsoft.com/office/drawing/2014/main" id="{C1E65FF8-E2EB-D944-A02E-78F9C154138F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2250440"/>
            <a:ext cx="9144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Line 17">
            <a:extLst>
              <a:ext uri="{FF2B5EF4-FFF2-40B4-BE49-F238E27FC236}">
                <a16:creationId xmlns:a16="http://schemas.microsoft.com/office/drawing/2014/main" id="{B5C0A45D-7E68-4946-8B8E-DDFD0A5B7A70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7820" y="335915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Line 18">
            <a:extLst>
              <a:ext uri="{FF2B5EF4-FFF2-40B4-BE49-F238E27FC236}">
                <a16:creationId xmlns:a16="http://schemas.microsoft.com/office/drawing/2014/main" id="{D1EEC160-7196-AD4D-9448-A5C0761E4838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0400" y="3164840"/>
            <a:ext cx="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2" name="Line 19">
            <a:extLst>
              <a:ext uri="{FF2B5EF4-FFF2-40B4-BE49-F238E27FC236}">
                <a16:creationId xmlns:a16="http://schemas.microsoft.com/office/drawing/2014/main" id="{F25F2531-7172-CC4A-8E1E-1DDE8F7BE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4231640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Box 21">
            <a:extLst>
              <a:ext uri="{FF2B5EF4-FFF2-40B4-BE49-F238E27FC236}">
                <a16:creationId xmlns:a16="http://schemas.microsoft.com/office/drawing/2014/main" id="{FC2196E9-8A34-094C-B1A3-6973838E54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2770" y="32410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26" name="Oval 28">
            <a:extLst>
              <a:ext uri="{FF2B5EF4-FFF2-40B4-BE49-F238E27FC236}">
                <a16:creationId xmlns:a16="http://schemas.microsoft.com/office/drawing/2014/main" id="{0D4707AE-AD7A-4148-B08D-E382C6DD3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0375" y="1819593"/>
            <a:ext cx="9906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/>
              <a:t>val =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7" name="Line 15">
            <a:extLst>
              <a:ext uri="{FF2B5EF4-FFF2-40B4-BE49-F238E27FC236}">
                <a16:creationId xmlns:a16="http://schemas.microsoft.com/office/drawing/2014/main" id="{9A60EE2F-6183-C14D-BFA0-2600C087B32F}"/>
              </a:ext>
            </a:extLst>
          </p:cNvPr>
          <p:cNvSpPr>
            <a:spLocks noChangeShapeType="1"/>
          </p:cNvSpPr>
          <p:nvPr/>
        </p:nvSpPr>
        <p:spPr bwMode="auto">
          <a:xfrm>
            <a:off x="3241040" y="2443480"/>
            <a:ext cx="0" cy="72136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A902B92B-BB81-AD4A-9C49-3294D5B9F19E}"/>
              </a:ext>
            </a:extLst>
          </p:cNvPr>
          <p:cNvSpPr txBox="1">
            <a:spLocks/>
          </p:cNvSpPr>
          <p:nvPr/>
        </p:nvSpPr>
        <p:spPr bwMode="auto">
          <a:xfrm>
            <a:off x="379138" y="3607752"/>
            <a:ext cx="2861902" cy="85844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u="sng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Condition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i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char</a:t>
            </a:r>
            <a:r>
              <a:rPr lang="en-US" dirty="0" err="1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.inh_length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= 1</a:t>
            </a:r>
            <a:endParaRPr lang="en-US" dirty="0">
              <a:solidFill>
                <a:schemeClr val="accent3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B90398B-067D-E14F-B2F2-47F01B9886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8049" y="4089331"/>
            <a:ext cx="1907221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 err="1"/>
              <a:t>inh_length</a:t>
            </a:r>
            <a:r>
              <a:rPr lang="en-US" dirty="0"/>
              <a:t> = </a:t>
            </a:r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C1B44B0-0AB4-2145-9600-FDBFDE558F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2988107"/>
            <a:ext cx="1907221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 err="1"/>
              <a:t>inh_length</a:t>
            </a:r>
            <a:r>
              <a:rPr lang="en-US" dirty="0"/>
              <a:t> = 1</a:t>
            </a:r>
          </a:p>
        </p:txBody>
      </p: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EBC91C3F-DF7F-EC4D-95A9-CA512760F8DA}"/>
              </a:ext>
            </a:extLst>
          </p:cNvPr>
          <p:cNvCxnSpPr>
            <a:cxnSpLocks/>
            <a:stCxn id="26" idx="0"/>
          </p:cNvCxnSpPr>
          <p:nvPr/>
        </p:nvCxnSpPr>
        <p:spPr>
          <a:xfrm rot="5400000" flipH="1" flipV="1">
            <a:off x="4361255" y="-508877"/>
            <a:ext cx="192890" cy="4464050"/>
          </a:xfrm>
          <a:prstGeom prst="curvedConnector3">
            <a:avLst>
              <a:gd name="adj1" fmla="val 521686"/>
            </a:avLst>
          </a:prstGeom>
          <a:ln>
            <a:solidFill>
              <a:schemeClr val="tx2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80F5BA01-8110-9F48-AE2C-276F55BB763B}"/>
              </a:ext>
            </a:extLst>
          </p:cNvPr>
          <p:cNvCxnSpPr>
            <a:cxnSpLocks/>
          </p:cNvCxnSpPr>
          <p:nvPr/>
        </p:nvCxnSpPr>
        <p:spPr>
          <a:xfrm rot="5400000">
            <a:off x="5385431" y="1800221"/>
            <a:ext cx="868213" cy="1740377"/>
          </a:xfrm>
          <a:prstGeom prst="curvedConnector3">
            <a:avLst>
              <a:gd name="adj1" fmla="val 50000"/>
            </a:avLst>
          </a:prstGeom>
          <a:ln>
            <a:solidFill>
              <a:schemeClr val="tx2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E2C74C1-A7E5-E846-AC5E-F9E7FC75E9CE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4949348" y="3714116"/>
            <a:ext cx="2312" cy="375215"/>
          </a:xfrm>
          <a:prstGeom prst="straightConnector1">
            <a:avLst/>
          </a:prstGeom>
          <a:ln>
            <a:solidFill>
              <a:schemeClr val="tx2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28">
            <a:extLst>
              <a:ext uri="{FF2B5EF4-FFF2-40B4-BE49-F238E27FC236}">
                <a16:creationId xmlns:a16="http://schemas.microsoft.com/office/drawing/2014/main" id="{2D6930D9-2101-1B4D-A214-6260C9E93B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5737" y="3104516"/>
            <a:ext cx="2231665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 err="1"/>
              <a:t>inh_length</a:t>
            </a:r>
            <a:r>
              <a:rPr lang="en-US" dirty="0"/>
              <a:t> = </a:t>
            </a:r>
            <a:r>
              <a:rPr lang="en-US" dirty="0">
                <a:solidFill>
                  <a:srgbClr val="FF0000"/>
                </a:solidFill>
              </a:rPr>
              <a:t>3 - 1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01CCA1D-3F9F-0042-9B41-DC195683B2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7670" y="3954444"/>
            <a:ext cx="2937993" cy="1163998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FF0000"/>
            </a:solidFill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u="sng" dirty="0"/>
              <a:t>Condition</a:t>
            </a:r>
            <a:r>
              <a:rPr lang="en-US" dirty="0"/>
              <a:t>:</a:t>
            </a:r>
          </a:p>
          <a:p>
            <a:r>
              <a:rPr lang="en-US" dirty="0" err="1"/>
              <a:t>inh_length</a:t>
            </a:r>
            <a:r>
              <a:rPr lang="en-US" dirty="0"/>
              <a:t> =</a:t>
            </a:r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/>
              <a:t>→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False!</a:t>
            </a:r>
          </a:p>
        </p:txBody>
      </p:sp>
      <p:sp>
        <p:nvSpPr>
          <p:cNvPr id="32" name="Oval 28">
            <a:extLst>
              <a:ext uri="{FF2B5EF4-FFF2-40B4-BE49-F238E27FC236}">
                <a16:creationId xmlns:a16="http://schemas.microsoft.com/office/drawing/2014/main" id="{3875116A-C0EC-964A-9585-2A28582A6A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5832" y="1626703"/>
            <a:ext cx="2044280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 err="1"/>
              <a:t>inh_length</a:t>
            </a:r>
            <a:r>
              <a:rPr lang="en-US" dirty="0"/>
              <a:t> = </a:t>
            </a:r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400604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In Compilers…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Symbol table information is often passed using inherited attributes.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Inherited attributes of the start symbol constitute run-time parameters of the compiler.</a:t>
            </a:r>
          </a:p>
        </p:txBody>
      </p:sp>
    </p:spTree>
    <p:extLst>
      <p:ext uri="{BB962C8B-B14F-4D97-AF65-F5344CB8AC3E}">
        <p14:creationId xmlns:p14="http://schemas.microsoft.com/office/powerpoint/2010/main" val="5958159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Attribute Flow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Attribute Grammars (AG) are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declarative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Define set of valid trees, but do not specify how to build or decorate them.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Analogous with CFG defining a valid sentence, but not the parsing algorithm.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The order that rules are listed in the grammar does not matter.</a:t>
            </a:r>
          </a:p>
        </p:txBody>
      </p:sp>
    </p:spTree>
    <p:extLst>
      <p:ext uri="{BB962C8B-B14F-4D97-AF65-F5344CB8AC3E}">
        <p14:creationId xmlns:p14="http://schemas.microsoft.com/office/powerpoint/2010/main" val="18932861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Properties of AGs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3004128"/>
            <a:ext cx="6491221" cy="1614791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Combined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an AG can be both circular and well-defined.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Need guarantee of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convergence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to unique value.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Practical AGs tend to be non-circular.</a:t>
            </a:r>
          </a:p>
          <a:p>
            <a:pPr>
              <a:spcBef>
                <a:spcPts val="800"/>
              </a:spcBef>
            </a:pPr>
            <a:endParaRPr lang="en-US" dirty="0"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DCACDAE-A0B6-8648-B788-43599E68B4B9}"/>
              </a:ext>
            </a:extLst>
          </p:cNvPr>
          <p:cNvSpPr txBox="1">
            <a:spLocks/>
          </p:cNvSpPr>
          <p:nvPr/>
        </p:nvSpPr>
        <p:spPr bwMode="auto">
          <a:xfrm>
            <a:off x="327868" y="1173522"/>
            <a:ext cx="3913393" cy="174842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Font typeface="Wingdings" charset="2"/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Well-defined</a:t>
            </a:r>
          </a:p>
          <a:p>
            <a:pPr marL="0" indent="0" defTabSz="914400">
              <a:spcBef>
                <a:spcPts val="800"/>
              </a:spcBef>
              <a:buFont typeface="Wingdings" charset="2"/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Rules determine a unique set of values for every possible parse tree.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A9D4331-5C15-1240-A56A-3D5828ED54E9}"/>
              </a:ext>
            </a:extLst>
          </p:cNvPr>
          <p:cNvSpPr txBox="1">
            <a:spLocks/>
          </p:cNvSpPr>
          <p:nvPr/>
        </p:nvSpPr>
        <p:spPr bwMode="auto">
          <a:xfrm>
            <a:off x="4572000" y="1173522"/>
            <a:ext cx="4065792" cy="174842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Font typeface="Wingdings" charset="2"/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Non-circular</a:t>
            </a:r>
          </a:p>
          <a:p>
            <a:pPr marL="0" indent="0" defTabSz="914400">
              <a:spcBef>
                <a:spcPts val="800"/>
              </a:spcBef>
              <a:buFont typeface="Wingdings" charset="2"/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AG never yields a parse tree with cycles in the attribute flow graph.</a:t>
            </a:r>
          </a:p>
        </p:txBody>
      </p:sp>
    </p:spTree>
    <p:extLst>
      <p:ext uri="{BB962C8B-B14F-4D97-AF65-F5344CB8AC3E}">
        <p14:creationId xmlns:p14="http://schemas.microsoft.com/office/powerpoint/2010/main" val="12961964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Translation Scheme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0"/>
              </p:nvPr>
            </p:nvSpPr>
            <p:spPr>
              <a:xfrm>
                <a:off x="327868" y="1361590"/>
                <a:ext cx="8488264" cy="3528125"/>
              </a:xfrm>
            </p:spPr>
            <p:txBody>
              <a:bodyPr/>
              <a:lstStyle/>
              <a:p>
                <a:pPr marL="0" indent="0">
                  <a:spcBef>
                    <a:spcPts val="800"/>
                  </a:spcBef>
                  <a:buNone/>
                </a:pP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An algorithm that decorates a tree in an order that respects the AGs attribute flow.</a:t>
                </a:r>
              </a:p>
              <a:p>
                <a:pPr marL="0" indent="0">
                  <a:spcBef>
                    <a:spcPts val="800"/>
                  </a:spcBef>
                  <a:buNone/>
                </a:pPr>
                <a:r>
                  <a:rPr lang="en-US" u="sng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A simple scheme</a:t>
                </a: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…</a:t>
                </a:r>
              </a:p>
              <a:p>
                <a:pPr defTabSz="914400">
                  <a:spcBef>
                    <a:spcPts val="800"/>
                  </a:spcBef>
                </a:pP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Make repeated </a:t>
                </a:r>
                <a:r>
                  <a:rPr lang="en-US" i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passes</a:t>
                </a: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 over the tree</a:t>
                </a:r>
              </a:p>
              <a:p>
                <a:pPr defTabSz="914400">
                  <a:spcBef>
                    <a:spcPts val="800"/>
                  </a:spcBef>
                </a:pP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Each pass, </a:t>
                </a:r>
                <a:r>
                  <a:rPr lang="en-US" i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compute any arguments</a:t>
                </a: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 whose attributes are defined</a:t>
                </a:r>
              </a:p>
              <a:p>
                <a:pPr defTabSz="914400">
                  <a:spcBef>
                    <a:spcPts val="800"/>
                  </a:spcBef>
                </a:pP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Terminate when values </a:t>
                </a:r>
                <a:r>
                  <a:rPr lang="en-US" i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no</a:t>
                </a: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 longer </a:t>
                </a:r>
                <a:r>
                  <a:rPr lang="en-US" i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change</a:t>
                </a:r>
              </a:p>
              <a:p>
                <a:pPr marL="0" indent="0">
                  <a:spcBef>
                    <a:spcPts val="800"/>
                  </a:spcBef>
                  <a:buNone/>
                </a:pPr>
                <a:endParaRPr lang="en-US" dirty="0">
                  <a:solidFill>
                    <a:schemeClr val="tx1"/>
                  </a:solidFill>
                  <a:latin typeface="Cambria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spcBef>
                    <a:spcPts val="800"/>
                  </a:spcBef>
                  <a:buFont typeface="System Font"/>
                  <a:buChar char="✓"/>
                </a:pP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Works with any well-defined [even circular] AG</a:t>
                </a:r>
              </a:p>
              <a:p>
                <a:pPr>
                  <a:spcBef>
                    <a:spcPts val="800"/>
                  </a:spcBef>
                  <a:buClr>
                    <a:schemeClr val="tx2">
                      <a:lumMod val="50000"/>
                      <a:lumOff val="50000"/>
                    </a:schemeClr>
                  </a:buClr>
                  <a:buFont typeface="System Font Regular"/>
                  <a:buChar char="✗"/>
                </a:pPr>
                <a:r>
                  <a:rPr lang="en-US" u="sng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Oblivious</a:t>
                </a: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itchFamily="2" charset="2"/>
                      </a:rPr>
                      <m:t>→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  <a:sym typeface="Wingdings" pitchFamily="2" charset="2"/>
                  </a:rPr>
                  <a:t> does </a:t>
                </a:r>
                <a:r>
                  <a:rPr lang="en-US" i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  <a:sym typeface="Wingdings" pitchFamily="2" charset="2"/>
                  </a:rPr>
                  <a:t>not use any knowledge</a:t>
                </a:r>
                <a:r>
                  <a:rPr lang="en-US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 Math" panose="02040503050406030204" pitchFamily="18" charset="0"/>
                    <a:sym typeface="Wingdings" pitchFamily="2" charset="2"/>
                  </a:rPr>
                  <a:t> of the tree or grammar!</a:t>
                </a:r>
                <a:endParaRPr lang="en-US" dirty="0">
                  <a:solidFill>
                    <a:schemeClr val="tx1"/>
                  </a:solidFill>
                  <a:latin typeface="Cambria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1361590"/>
                <a:ext cx="8488264" cy="3528125"/>
              </a:xfrm>
              <a:blipFill>
                <a:blip r:embed="rId2"/>
                <a:stretch>
                  <a:fillRect l="-746" t="-1079" r="-1045" b="-3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9888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Context Constraints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i="1" dirty="0"/>
              <a:t>Not specified by CFG but</a:t>
            </a:r>
            <a:r>
              <a:rPr lang="en-US" dirty="0"/>
              <a:t> is a good starting point.</a:t>
            </a:r>
          </a:p>
          <a:p>
            <a:pPr marL="0" indent="0">
              <a:spcBef>
                <a:spcPts val="800"/>
              </a:spcBef>
              <a:buNone/>
            </a:pPr>
            <a:endParaRPr lang="en-US" dirty="0"/>
          </a:p>
          <a:p>
            <a:pPr marL="0" indent="0">
              <a:spcBef>
                <a:spcPts val="800"/>
              </a:spcBef>
              <a:buNone/>
            </a:pPr>
            <a:r>
              <a:rPr lang="en-US" dirty="0"/>
              <a:t>Why?</a:t>
            </a:r>
          </a:p>
          <a:p>
            <a:pPr>
              <a:spcBef>
                <a:spcPts val="800"/>
              </a:spcBef>
            </a:pPr>
            <a:r>
              <a:rPr lang="en-US" dirty="0"/>
              <a:t>Some aspects of programming languages </a:t>
            </a:r>
            <a:r>
              <a:rPr lang="en-US" i="1" dirty="0"/>
              <a:t>cannot be specified</a:t>
            </a:r>
            <a:r>
              <a:rPr lang="en-US" dirty="0"/>
              <a:t> with a CFG, e.g</a:t>
            </a:r>
            <a:r>
              <a:rPr lang="en-US"/>
              <a:t>., the parameter </a:t>
            </a:r>
            <a:r>
              <a:rPr lang="en-US" dirty="0"/>
              <a:t>list (formal parameters specified by the signature) and argument list (actual values provided) of a procedure match.</a:t>
            </a:r>
          </a:p>
          <a:p>
            <a:pPr>
              <a:spcBef>
                <a:spcPts val="800"/>
              </a:spcBef>
            </a:pPr>
            <a:r>
              <a:rPr lang="en-US" dirty="0">
                <a:solidFill>
                  <a:schemeClr val="accent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Sometimes a CFG is possible, but </a:t>
            </a:r>
            <a:r>
              <a:rPr lang="en-US" i="1" dirty="0">
                <a:solidFill>
                  <a:schemeClr val="accent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complicated</a:t>
            </a:r>
            <a:r>
              <a:rPr lang="en-US" dirty="0">
                <a:solidFill>
                  <a:schemeClr val="accent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>
              <a:spcBef>
                <a:spcPts val="800"/>
              </a:spcBef>
            </a:pPr>
            <a:r>
              <a:rPr lang="en-US" dirty="0"/>
              <a:t>Other approaches are </a:t>
            </a:r>
            <a:r>
              <a:rPr lang="en-US" i="1" dirty="0">
                <a:solidFill>
                  <a:schemeClr val="accent3"/>
                </a:solidFill>
              </a:rPr>
              <a:t>simply easier</a:t>
            </a:r>
            <a:r>
              <a:rPr lang="en-US" dirty="0"/>
              <a:t> to use.</a:t>
            </a: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>
              <a:spcBef>
                <a:spcPts val="800"/>
              </a:spcBef>
            </a:pP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>
              <a:spcBef>
                <a:spcPts val="800"/>
              </a:spcBef>
            </a:pP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9073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Translation Scheme for non-Cyclic Tree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Snip and Round Single Corner Rectangle 4">
            <a:extLst>
              <a:ext uri="{FF2B5EF4-FFF2-40B4-BE49-F238E27FC236}">
                <a16:creationId xmlns:a16="http://schemas.microsoft.com/office/drawing/2014/main" id="{2DF933FF-544F-854D-A145-A0AAF705D542}"/>
              </a:ext>
            </a:extLst>
          </p:cNvPr>
          <p:cNvSpPr/>
          <p:nvPr/>
        </p:nvSpPr>
        <p:spPr>
          <a:xfrm>
            <a:off x="525780" y="1147864"/>
            <a:ext cx="8092440" cy="2042808"/>
          </a:xfrm>
          <a:prstGeom prst="snipRound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rIns="0" rtlCol="0" anchor="ctr"/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Construct dependency graph.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Perform </a:t>
            </a:r>
            <a:r>
              <a:rPr lang="en-US" sz="2000" i="1" dirty="0"/>
              <a:t>topological sort</a:t>
            </a:r>
            <a:r>
              <a:rPr lang="en-US" sz="2000" dirty="0"/>
              <a:t> on dependency graph.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Evaluate semantic rules in sorted order.</a:t>
            </a:r>
          </a:p>
        </p:txBody>
      </p:sp>
    </p:spTree>
    <p:extLst>
      <p:ext uri="{BB962C8B-B14F-4D97-AF65-F5344CB8AC3E}">
        <p14:creationId xmlns:p14="http://schemas.microsoft.com/office/powerpoint/2010/main" val="11817584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Translation Scheme for non-Cyclic Tree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3365770"/>
            <a:ext cx="8488264" cy="152627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Dynamic Scheme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Evaluation order is tailored to the structure of the given tree.</a:t>
            </a:r>
          </a:p>
        </p:txBody>
      </p:sp>
      <p:sp>
        <p:nvSpPr>
          <p:cNvPr id="5" name="Snip and Round Single Corner Rectangle 4">
            <a:extLst>
              <a:ext uri="{FF2B5EF4-FFF2-40B4-BE49-F238E27FC236}">
                <a16:creationId xmlns:a16="http://schemas.microsoft.com/office/drawing/2014/main" id="{2DF933FF-544F-854D-A145-A0AAF705D542}"/>
              </a:ext>
            </a:extLst>
          </p:cNvPr>
          <p:cNvSpPr/>
          <p:nvPr/>
        </p:nvSpPr>
        <p:spPr>
          <a:xfrm>
            <a:off x="525780" y="1147864"/>
            <a:ext cx="8092440" cy="2042808"/>
          </a:xfrm>
          <a:prstGeom prst="snipRound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rIns="0" rtlCol="0" anchor="ctr"/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Construct dependency graph.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Perform </a:t>
            </a:r>
            <a:r>
              <a:rPr lang="en-US" sz="2000" i="1" dirty="0"/>
              <a:t>topological sort</a:t>
            </a:r>
            <a:r>
              <a:rPr lang="en-US" sz="2000" dirty="0"/>
              <a:t> on dependency graph.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Evaluate semantic rules in sorted order.</a:t>
            </a:r>
          </a:p>
        </p:txBody>
      </p:sp>
      <p:sp>
        <p:nvSpPr>
          <p:cNvPr id="6" name="Cloud Callout 5">
            <a:extLst>
              <a:ext uri="{FF2B5EF4-FFF2-40B4-BE49-F238E27FC236}">
                <a16:creationId xmlns:a16="http://schemas.microsoft.com/office/drawing/2014/main" id="{F1F417A8-CA88-9D48-89EA-BED747D4CBB9}"/>
              </a:ext>
            </a:extLst>
          </p:cNvPr>
          <p:cNvSpPr/>
          <p:nvPr/>
        </p:nvSpPr>
        <p:spPr>
          <a:xfrm>
            <a:off x="3983064" y="2106638"/>
            <a:ext cx="5160936" cy="2512282"/>
          </a:xfrm>
          <a:prstGeom prst="cloudCallout">
            <a:avLst>
              <a:gd name="adj1" fmla="val -54467"/>
              <a:gd name="adj2" fmla="val -36204"/>
            </a:avLst>
          </a:prstGeom>
          <a:gradFill flip="none" rotWithShape="1">
            <a:gsLst>
              <a:gs pos="0">
                <a:schemeClr val="accent3">
                  <a:lumMod val="40000"/>
                  <a:lumOff val="60000"/>
                </a:schemeClr>
              </a:gs>
              <a:gs pos="46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Topological sort of DAG:  an ordering of nodes where the edges in the graph only travel from nodes earlier in the order to nodes later in the ordering.</a:t>
            </a:r>
          </a:p>
        </p:txBody>
      </p:sp>
    </p:spTree>
    <p:extLst>
      <p:ext uri="{BB962C8B-B14F-4D97-AF65-F5344CB8AC3E}">
        <p14:creationId xmlns:p14="http://schemas.microsoft.com/office/powerpoint/2010/main" val="40581042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000" dirty="0"/>
              <a:t>Subclasses of AG that are Useful in Compilers</a:t>
            </a:r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Fastest translation schemes are static.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Use information about the structure of the grammar itself to derive a translation scheme which can be applied to any tree generated by the grammar.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Only works on restricted sets of AGs:  analogous to parsing algorithms on LL and LR grammars.</a:t>
            </a:r>
          </a:p>
        </p:txBody>
      </p:sp>
    </p:spTree>
    <p:extLst>
      <p:ext uri="{BB962C8B-B14F-4D97-AF65-F5344CB8AC3E}">
        <p14:creationId xmlns:p14="http://schemas.microsoft.com/office/powerpoint/2010/main" val="32024080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400" dirty="0"/>
              <a:t>S-attributed AG</a:t>
            </a:r>
            <a:endParaRPr lang="en-US" sz="3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S-attributed:  all attributes are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synthesized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Can be computed by a single bottom-up traversal of the syntax tree.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Examples we have seen: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First Hollerith literal AG [but not the second]</a:t>
            </a:r>
          </a:p>
        </p:txBody>
      </p:sp>
    </p:spTree>
    <p:extLst>
      <p:ext uri="{BB962C8B-B14F-4D97-AF65-F5344CB8AC3E}">
        <p14:creationId xmlns:p14="http://schemas.microsoft.com/office/powerpoint/2010/main" val="35439687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400" dirty="0"/>
              <a:t>L-attributed AG</a:t>
            </a:r>
            <a:endParaRPr lang="en-US" sz="3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L-attributed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: 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A.s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depends on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B.t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if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B.t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is ever passed to a semantic function that returns a value for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A.s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the attribute.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Two Rules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Each synthesized attribute of a LHS symbol depends only on that symbol’s inherited attributes, or on attributes [synthesized or inherited] of the RHS symbols [what is beneath the LHS in the tree].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Each inherited attribute of a RHS symbol depends only on inherited attributes of the LHS symbol, or on attributes of symbols to its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left on the RHS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136904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Example:  2HHI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F3B3F874-A6C7-154E-9899-05491E2C2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0312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literal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D66E20C8-1003-1340-98F6-59671CD8FF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1945640"/>
            <a:ext cx="1143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unsigned</a:t>
            </a:r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38EB4A08-3C99-0046-ADCC-7FECA4F0FC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945640"/>
            <a:ext cx="3492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0" name="Text Box 7">
            <a:extLst>
              <a:ext uri="{FF2B5EF4-FFF2-40B4-BE49-F238E27FC236}">
                <a16:creationId xmlns:a16="http://schemas.microsoft.com/office/drawing/2014/main" id="{03856CBD-9C3C-5A4B-8F5B-3492255B7D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18694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string</a:t>
            </a:r>
          </a:p>
        </p:txBody>
      </p:sp>
      <p:sp>
        <p:nvSpPr>
          <p:cNvPr id="11" name="Text Box 8">
            <a:extLst>
              <a:ext uri="{FF2B5EF4-FFF2-40B4-BE49-F238E27FC236}">
                <a16:creationId xmlns:a16="http://schemas.microsoft.com/office/drawing/2014/main" id="{34CD6366-A209-344D-8B2C-E656CEEFE2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2936240"/>
            <a:ext cx="838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/>
              <a:t>string</a:t>
            </a: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5ABD6333-BB79-344D-9E45-71F7A2CD53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9725" y="2820353"/>
            <a:ext cx="6286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2F6C659E-CC51-254B-9812-92FFCB385C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3926840"/>
            <a:ext cx="628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/>
              <a:t>char</a:t>
            </a:r>
          </a:p>
        </p:txBody>
      </p:sp>
      <p:sp>
        <p:nvSpPr>
          <p:cNvPr id="14" name="Text Box 11">
            <a:extLst>
              <a:ext uri="{FF2B5EF4-FFF2-40B4-BE49-F238E27FC236}">
                <a16:creationId xmlns:a16="http://schemas.microsoft.com/office/drawing/2014/main" id="{F640AF54-96B3-AB40-88F3-25420FBC83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0" y="46126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H</a:t>
            </a:r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E4DBB512-8AE9-CC4E-8F51-60552DA1F4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9910" y="3622040"/>
            <a:ext cx="304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t>I</a:t>
            </a:r>
          </a:p>
        </p:txBody>
      </p:sp>
      <p:sp>
        <p:nvSpPr>
          <p:cNvPr id="16" name="Line 13">
            <a:extLst>
              <a:ext uri="{FF2B5EF4-FFF2-40B4-BE49-F238E27FC236}">
                <a16:creationId xmlns:a16="http://schemas.microsoft.com/office/drawing/2014/main" id="{597F52A8-C18B-1746-8252-049FAA8C28C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29000" y="1412240"/>
            <a:ext cx="68580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7" name="Line 14">
            <a:extLst>
              <a:ext uri="{FF2B5EF4-FFF2-40B4-BE49-F238E27FC236}">
                <a16:creationId xmlns:a16="http://schemas.microsoft.com/office/drawing/2014/main" id="{AFE44D43-1607-3C4E-A690-F24595278A55}"/>
              </a:ext>
            </a:extLst>
          </p:cNvPr>
          <p:cNvSpPr>
            <a:spLocks noChangeShapeType="1"/>
          </p:cNvSpPr>
          <p:nvPr/>
        </p:nvSpPr>
        <p:spPr bwMode="auto">
          <a:xfrm>
            <a:off x="4419600" y="1412240"/>
            <a:ext cx="106680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8" name="Line 15">
            <a:extLst>
              <a:ext uri="{FF2B5EF4-FFF2-40B4-BE49-F238E27FC236}">
                <a16:creationId xmlns:a16="http://schemas.microsoft.com/office/drawing/2014/main" id="{6D3807B7-E43A-0645-BB85-936EAB9C897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10200" y="2326640"/>
            <a:ext cx="2286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9" name="Line 16">
            <a:extLst>
              <a:ext uri="{FF2B5EF4-FFF2-40B4-BE49-F238E27FC236}">
                <a16:creationId xmlns:a16="http://schemas.microsoft.com/office/drawing/2014/main" id="{C1E65FF8-E2EB-D944-A02E-78F9C154138F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2250440"/>
            <a:ext cx="914400" cy="609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0" name="Line 17">
            <a:extLst>
              <a:ext uri="{FF2B5EF4-FFF2-40B4-BE49-F238E27FC236}">
                <a16:creationId xmlns:a16="http://schemas.microsoft.com/office/drawing/2014/main" id="{B5C0A45D-7E68-4946-8B8E-DDFD0A5B7A70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7820" y="3359150"/>
            <a:ext cx="0" cy="533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1" name="Line 18">
            <a:extLst>
              <a:ext uri="{FF2B5EF4-FFF2-40B4-BE49-F238E27FC236}">
                <a16:creationId xmlns:a16="http://schemas.microsoft.com/office/drawing/2014/main" id="{D1EEC160-7196-AD4D-9448-A5C0761E4838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0400" y="3164840"/>
            <a:ext cx="0" cy="457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2" name="Line 19">
            <a:extLst>
              <a:ext uri="{FF2B5EF4-FFF2-40B4-BE49-F238E27FC236}">
                <a16:creationId xmlns:a16="http://schemas.microsoft.com/office/drawing/2014/main" id="{F25F2531-7172-CC4A-8E1E-1DDE8F7BE87D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4231640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Box 21">
            <a:extLst>
              <a:ext uri="{FF2B5EF4-FFF2-40B4-BE49-F238E27FC236}">
                <a16:creationId xmlns:a16="http://schemas.microsoft.com/office/drawing/2014/main" id="{FC2196E9-8A34-094C-B1A3-6973838E54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2770" y="3241040"/>
            <a:ext cx="381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sp>
        <p:nvSpPr>
          <p:cNvPr id="26" name="Oval 28">
            <a:extLst>
              <a:ext uri="{FF2B5EF4-FFF2-40B4-BE49-F238E27FC236}">
                <a16:creationId xmlns:a16="http://schemas.microsoft.com/office/drawing/2014/main" id="{0D4707AE-AD7A-4148-B08D-E382C6DD3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0375" y="1819593"/>
            <a:ext cx="990600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noFill/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val = 2</a:t>
            </a:r>
          </a:p>
        </p:txBody>
      </p:sp>
      <p:sp>
        <p:nvSpPr>
          <p:cNvPr id="27" name="Line 15">
            <a:extLst>
              <a:ext uri="{FF2B5EF4-FFF2-40B4-BE49-F238E27FC236}">
                <a16:creationId xmlns:a16="http://schemas.microsoft.com/office/drawing/2014/main" id="{9A60EE2F-6183-C14D-BFA0-2600C087B32F}"/>
              </a:ext>
            </a:extLst>
          </p:cNvPr>
          <p:cNvSpPr>
            <a:spLocks noChangeShapeType="1"/>
          </p:cNvSpPr>
          <p:nvPr/>
        </p:nvSpPr>
        <p:spPr bwMode="auto">
          <a:xfrm>
            <a:off x="3241040" y="2443480"/>
            <a:ext cx="0" cy="72136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5" name="Oval 28">
            <a:extLst>
              <a:ext uri="{FF2B5EF4-FFF2-40B4-BE49-F238E27FC236}">
                <a16:creationId xmlns:a16="http://schemas.microsoft.com/office/drawing/2014/main" id="{5A6FFE80-48FD-5341-9ECA-66FE5A5F60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5832" y="1626703"/>
            <a:ext cx="2044280" cy="609600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chemeClr val="accent3"/>
            </a:solidFill>
            <a:round/>
            <a:headEnd/>
            <a:tailEnd/>
          </a:ln>
        </p:spPr>
        <p:txBody>
          <a:bodyPr wrap="none" lIns="0" rIns="0" anchor="ctr"/>
          <a:lstStyle/>
          <a:p>
            <a:r>
              <a:rPr lang="en-US" dirty="0">
                <a:solidFill>
                  <a:schemeClr val="accent3"/>
                </a:solidFill>
              </a:rPr>
              <a:t>inh_length = 2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4EC3B97B-AF08-FB49-A43D-8DC129BA1FC9}"/>
              </a:ext>
            </a:extLst>
          </p:cNvPr>
          <p:cNvSpPr txBox="1">
            <a:spLocks/>
          </p:cNvSpPr>
          <p:nvPr/>
        </p:nvSpPr>
        <p:spPr bwMode="auto">
          <a:xfrm>
            <a:off x="379138" y="3607752"/>
            <a:ext cx="4192862" cy="85844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None/>
            </a:pP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literal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::=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H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i="1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</a:p>
          <a:p>
            <a:pPr defTabSz="914400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i="1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string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.inh_length = </a:t>
            </a:r>
            <a:r>
              <a:rPr lang="en-US" i="1" dirty="0">
                <a:solidFill>
                  <a:schemeClr val="tx2">
                    <a:lumMod val="50000"/>
                    <a:lumOff val="50000"/>
                  </a:schemeClr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unsigned</a:t>
            </a: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.val</a:t>
            </a:r>
          </a:p>
        </p:txBody>
      </p:sp>
    </p:spTree>
    <p:extLst>
      <p:ext uri="{BB962C8B-B14F-4D97-AF65-F5344CB8AC3E}">
        <p14:creationId xmlns:p14="http://schemas.microsoft.com/office/powerpoint/2010/main" val="42070775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000" dirty="0"/>
              <a:t>Evaluating L-attributed AG</a:t>
            </a:r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Can be computed with a single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left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-to-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right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depth first traversal of the parse tree.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This is the same order that nodes are generated during an LL parse [which is what we have seen thus far], therefore L-attributed grammars can be computed on-the-fly during an LL(1) parse.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 superset of S-attributed AGs.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Examples we have seen: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All our examples have been L-attributed.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Second Hollerith literal AG is the only one also not S-attributed.</a:t>
            </a:r>
          </a:p>
        </p:txBody>
      </p:sp>
    </p:spTree>
    <p:extLst>
      <p:ext uri="{BB962C8B-B14F-4D97-AF65-F5344CB8AC3E}">
        <p14:creationId xmlns:p14="http://schemas.microsoft.com/office/powerpoint/2010/main" val="34241944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000" dirty="0"/>
              <a:t>Compiler Organization</a:t>
            </a:r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Variety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in the extent to which parsing, semantic analysis, and intermediate code generation are interleaved.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Anything interleaved with parsing in a recursive descent parser must be specifiable with an L-attributed grammar.</a:t>
            </a:r>
          </a:p>
        </p:txBody>
      </p:sp>
    </p:spTree>
    <p:extLst>
      <p:ext uri="{BB962C8B-B14F-4D97-AF65-F5344CB8AC3E}">
        <p14:creationId xmlns:p14="http://schemas.microsoft.com/office/powerpoint/2010/main" val="8087765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000" dirty="0"/>
              <a:t>A Typical Compiler Structure</a:t>
            </a:r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Interleave construction of an abstract syntax tree with parsing [no explicit parse tree].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Parse tree:  from CFG, contains every token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Abstract syntax tree [AST]:  represents structure of sentence without unnecessary details.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Use separate passes over the AST for semantic analysis and code generation.</a:t>
            </a:r>
          </a:p>
        </p:txBody>
      </p:sp>
    </p:spTree>
    <p:extLst>
      <p:ext uri="{BB962C8B-B14F-4D97-AF65-F5344CB8AC3E}">
        <p14:creationId xmlns:p14="http://schemas.microsoft.com/office/powerpoint/2010/main" val="26085685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000" dirty="0"/>
              <a:t>Action Routine</a:t>
            </a:r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Semantic function that is executed at a particular point within a parse.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Does not need to be strictly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functional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Most parser generators allow programmers to specify action routines.  For example, ANTLR and LPG allow action routines that are arbitrary statements in the parser implementation language.</a:t>
            </a:r>
          </a:p>
        </p:txBody>
      </p:sp>
    </p:spTree>
    <p:extLst>
      <p:ext uri="{BB962C8B-B14F-4D97-AF65-F5344CB8AC3E}">
        <p14:creationId xmlns:p14="http://schemas.microsoft.com/office/powerpoint/2010/main" val="902643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Scope, A Brief Overview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7739000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/>
              <a:t>A variable is </a:t>
            </a:r>
            <a:r>
              <a:rPr lang="en-US" i="1" dirty="0"/>
              <a:t>not accessible outside</a:t>
            </a:r>
            <a:r>
              <a:rPr lang="en-US" dirty="0"/>
              <a:t> of its scope.</a:t>
            </a:r>
          </a:p>
          <a:p>
            <a:pPr>
              <a:spcBef>
                <a:spcPts val="800"/>
              </a:spcBef>
            </a:pPr>
            <a:r>
              <a:rPr lang="en-US" dirty="0"/>
              <a:t>Common construction,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{}</a:t>
            </a:r>
            <a:r>
              <a:rPr lang="en-US" dirty="0"/>
              <a:t> pairs define the variable scope.</a:t>
            </a:r>
          </a:p>
          <a:p>
            <a:pPr>
              <a:spcBef>
                <a:spcPts val="800"/>
              </a:spcBef>
            </a:pPr>
            <a:r>
              <a:rPr lang="en-US" i="1" dirty="0"/>
              <a:t>Inner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{}</a:t>
            </a:r>
            <a:r>
              <a:rPr lang="en-US" dirty="0"/>
              <a:t> pairs define a new scope, that </a:t>
            </a:r>
            <a:r>
              <a:rPr lang="en-US" i="1" dirty="0"/>
              <a:t>inherits</a:t>
            </a:r>
            <a:r>
              <a:rPr lang="en-US" dirty="0"/>
              <a:t> the variables of the </a:t>
            </a:r>
            <a:r>
              <a:rPr lang="en-US" i="1" dirty="0"/>
              <a:t>outer</a:t>
            </a:r>
            <a:r>
              <a:rPr lang="en-US" dirty="0"/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{}</a:t>
            </a:r>
            <a:r>
              <a:rPr lang="en-US" dirty="0"/>
              <a:t> pair.</a:t>
            </a:r>
          </a:p>
          <a:p>
            <a:pPr>
              <a:spcBef>
                <a:spcPts val="800"/>
              </a:spcBef>
            </a:pPr>
            <a:r>
              <a:rPr lang="en-US" dirty="0">
                <a:solidFill>
                  <a:schemeClr val="accent3"/>
                </a:solidFill>
              </a:rPr>
              <a:t>Conflicts</a:t>
            </a:r>
            <a:r>
              <a:rPr lang="en-US" dirty="0"/>
              <a:t> are resolved by the </a:t>
            </a:r>
            <a:r>
              <a:rPr lang="en-US" i="1" dirty="0">
                <a:solidFill>
                  <a:schemeClr val="accent3"/>
                </a:solidFill>
              </a:rPr>
              <a:t>locally declared</a:t>
            </a:r>
            <a:r>
              <a:rPr lang="en-US" dirty="0"/>
              <a:t> variable instance.</a:t>
            </a: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>
              <a:spcBef>
                <a:spcPts val="800"/>
              </a:spcBef>
            </a:pP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>
              <a:spcBef>
                <a:spcPts val="800"/>
              </a:spcBef>
            </a:pP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83632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000" dirty="0"/>
              <a:t>Example:  Infix to Postfix</a:t>
            </a:r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1557175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Convert expression from infix to postfix and print.</a:t>
            </a:r>
          </a:p>
          <a:p>
            <a:pPr lvl="1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Infix:  2 + 3 – 4</a:t>
            </a:r>
          </a:p>
          <a:p>
            <a:pPr lvl="1">
              <a:spcBef>
                <a:spcPts val="800"/>
              </a:spcBef>
              <a:buFont typeface="Lucida Grande Bold" panose="020B0600040502020204" pitchFamily="34" charset="0"/>
              <a:buChar char="↳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Postfix:  2 3 + 4 –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Postfix is useful for computation on a stack.</a:t>
            </a:r>
          </a:p>
        </p:txBody>
      </p:sp>
      <p:sp>
        <p:nvSpPr>
          <p:cNvPr id="4" name="Horizontal Scroll 3">
            <a:extLst>
              <a:ext uri="{FF2B5EF4-FFF2-40B4-BE49-F238E27FC236}">
                <a16:creationId xmlns:a16="http://schemas.microsoft.com/office/drawing/2014/main" id="{DE57794C-AC10-6547-B9B2-AB185C83DAED}"/>
              </a:ext>
            </a:extLst>
          </p:cNvPr>
          <p:cNvSpPr/>
          <p:nvPr/>
        </p:nvSpPr>
        <p:spPr>
          <a:xfrm>
            <a:off x="762000" y="2742881"/>
            <a:ext cx="7620000" cy="2323070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0" bIns="0" rtlCol="0" anchor="ctr"/>
          <a:lstStyle/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expr ::= term ( (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>
                <a:solidFill>
                  <a:srgbClr val="0099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99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 term )*</a:t>
            </a:r>
          </a:p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term ::= factor ( (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)  factor )*</a:t>
            </a:r>
          </a:p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factor ::=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INT_LIT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expr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BE45DF7-28C4-CE47-92C0-2F4487646A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903730"/>
              </p:ext>
            </p:extLst>
          </p:nvPr>
        </p:nvGraphicFramePr>
        <p:xfrm>
          <a:off x="6708370" y="524581"/>
          <a:ext cx="864524" cy="22533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524">
                  <a:extLst>
                    <a:ext uri="{9D8B030D-6E8A-4147-A177-3AD203B41FA5}">
                      <a16:colId xmlns:a16="http://schemas.microsoft.com/office/drawing/2014/main" val="1784003806"/>
                    </a:ext>
                  </a:extLst>
                </a:gridCol>
              </a:tblGrid>
              <a:tr h="3755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372658"/>
                  </a:ext>
                </a:extLst>
              </a:tr>
              <a:tr h="3755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–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38883"/>
                  </a:ext>
                </a:extLst>
              </a:tr>
              <a:tr h="3755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461807"/>
                  </a:ext>
                </a:extLst>
              </a:tr>
              <a:tr h="3755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9017423"/>
                  </a:ext>
                </a:extLst>
              </a:tr>
              <a:tr h="3755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398907"/>
                  </a:ext>
                </a:extLst>
              </a:tr>
              <a:tr h="3755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23951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28868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000" dirty="0"/>
              <a:t>Add Action Routines to the Grammar</a:t>
            </a:r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3062707"/>
            <a:ext cx="8488264" cy="1557175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In a parser generator the variable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op 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and the function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print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would be defined in a header.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Here we are simply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printing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the resulting expression in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postfix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order.</a:t>
            </a:r>
          </a:p>
        </p:txBody>
      </p:sp>
      <p:sp>
        <p:nvSpPr>
          <p:cNvPr id="4" name="Horizontal Scroll 3">
            <a:extLst>
              <a:ext uri="{FF2B5EF4-FFF2-40B4-BE49-F238E27FC236}">
                <a16:creationId xmlns:a16="http://schemas.microsoft.com/office/drawing/2014/main" id="{DE57794C-AC10-6547-B9B2-AB185C83DAED}"/>
              </a:ext>
            </a:extLst>
          </p:cNvPr>
          <p:cNvSpPr/>
          <p:nvPr/>
        </p:nvSpPr>
        <p:spPr>
          <a:xfrm>
            <a:off x="124358" y="797038"/>
            <a:ext cx="8866023" cy="2323070"/>
          </a:xfrm>
          <a:prstGeom prst="horizontalScroll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0" bIns="0" rtlCol="0" anchor="ctr"/>
          <a:lstStyle/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is the </a:t>
            </a:r>
            <a:r>
              <a:rPr lang="en-US" u="sn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token</a:t>
            </a:r>
          </a:p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expr ::= term (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{op = t.type}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(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</a:t>
            </a:r>
            <a:r>
              <a:rPr lang="en-US" dirty="0">
                <a:solidFill>
                  <a:srgbClr val="0099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>
                <a:solidFill>
                  <a:srgbClr val="0099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 term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{print(op);}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)*</a:t>
            </a:r>
          </a:p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term ::= factor (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{op = t.type}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(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)  factor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{print(op);}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)*</a:t>
            </a:r>
          </a:p>
          <a:p>
            <a:pPr eaLnBrk="1" hangingPunct="1">
              <a:buFontTx/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factor ::=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{print(t.literal);}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INT_LIT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|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expr </a:t>
            </a:r>
            <a:r>
              <a:rPr lang="en-US" dirty="0">
                <a:solidFill>
                  <a:schemeClr val="accent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42148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expr ::= term (</a:t>
            </a: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{op = t.type}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( </a:t>
            </a:r>
            <a:r>
              <a:rPr lang="en-US" sz="2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en-US" sz="2600" dirty="0">
                <a:solidFill>
                  <a:srgbClr val="009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| </a:t>
            </a:r>
            <a:r>
              <a:rPr lang="en-US" sz="2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2600" dirty="0">
                <a:solidFill>
                  <a:srgbClr val="0099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)  term </a:t>
            </a: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{print(op);}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)*</a:t>
            </a:r>
          </a:p>
        </p:txBody>
      </p:sp>
      <p:sp>
        <p:nvSpPr>
          <p:cNvPr id="9" name="Horizontal Scroll 8">
            <a:extLst>
              <a:ext uri="{FF2B5EF4-FFF2-40B4-BE49-F238E27FC236}">
                <a16:creationId xmlns:a16="http://schemas.microsoft.com/office/drawing/2014/main" id="{76AF61EB-7BD2-004D-9522-B7C92446EE0C}"/>
              </a:ext>
            </a:extLst>
          </p:cNvPr>
          <p:cNvSpPr/>
          <p:nvPr/>
        </p:nvSpPr>
        <p:spPr>
          <a:xfrm>
            <a:off x="215757" y="555403"/>
            <a:ext cx="8743308" cy="4470140"/>
          </a:xfrm>
          <a:prstGeom prst="horizontalScroll">
            <a:avLst/>
          </a:prstGeom>
          <a:solidFill>
            <a:schemeClr val="accent3"/>
          </a:solidFill>
          <a:ln>
            <a:solidFill>
              <a:schemeClr val="accent1">
                <a:shade val="95000"/>
                <a:satMod val="10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0" bIns="0" rtlCol="0" anchor="ctr"/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Token.Type op;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void expr() {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term();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while ( token.isType(PLUS) || token.isType(MINUS) ) {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 = token.type;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consume();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term();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print(op);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32417326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term ::= factor (</a:t>
            </a: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{op = t.type}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( </a:t>
            </a:r>
            <a:r>
              <a:rPr lang="en-US" sz="2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| </a:t>
            </a:r>
            <a:r>
              <a:rPr lang="en-US" sz="2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)  factor </a:t>
            </a: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{print(op);}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)*</a:t>
            </a:r>
          </a:p>
        </p:txBody>
      </p:sp>
      <p:sp>
        <p:nvSpPr>
          <p:cNvPr id="9" name="Horizontal Scroll 8">
            <a:extLst>
              <a:ext uri="{FF2B5EF4-FFF2-40B4-BE49-F238E27FC236}">
                <a16:creationId xmlns:a16="http://schemas.microsoft.com/office/drawing/2014/main" id="{76AF61EB-7BD2-004D-9522-B7C92446EE0C}"/>
              </a:ext>
            </a:extLst>
          </p:cNvPr>
          <p:cNvSpPr/>
          <p:nvPr/>
        </p:nvSpPr>
        <p:spPr>
          <a:xfrm>
            <a:off x="215757" y="555403"/>
            <a:ext cx="8743308" cy="4470140"/>
          </a:xfrm>
          <a:prstGeom prst="horizontalScroll">
            <a:avLst/>
          </a:prstGeom>
          <a:solidFill>
            <a:schemeClr val="accent3"/>
          </a:solidFill>
          <a:ln>
            <a:solidFill>
              <a:schemeClr val="accent1">
                <a:shade val="95000"/>
                <a:satMod val="10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0" bIns="0" rtlCol="0" anchor="ctr"/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void term() {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factor();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while ( token.isType(TIMES) || token.isType(DIV) ) {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 = token.type;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consume();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factor();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print(op);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4755137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factor ::= </a:t>
            </a: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{print(t.val);}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INT_LIT</a:t>
            </a:r>
            <a:r>
              <a:rPr lang="en-US" sz="26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| </a:t>
            </a:r>
            <a:r>
              <a:rPr lang="en-US" sz="2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expr </a:t>
            </a:r>
            <a:r>
              <a:rPr lang="en-US" sz="2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Horizontal Scroll 8">
            <a:extLst>
              <a:ext uri="{FF2B5EF4-FFF2-40B4-BE49-F238E27FC236}">
                <a16:creationId xmlns:a16="http://schemas.microsoft.com/office/drawing/2014/main" id="{76AF61EB-7BD2-004D-9522-B7C92446EE0C}"/>
              </a:ext>
            </a:extLst>
          </p:cNvPr>
          <p:cNvSpPr/>
          <p:nvPr/>
        </p:nvSpPr>
        <p:spPr>
          <a:xfrm>
            <a:off x="215757" y="555403"/>
            <a:ext cx="8743308" cy="4470140"/>
          </a:xfrm>
          <a:prstGeom prst="horizontalScroll">
            <a:avLst/>
          </a:prstGeom>
          <a:solidFill>
            <a:schemeClr val="accent3"/>
          </a:solidFill>
          <a:ln>
            <a:solidFill>
              <a:schemeClr val="accent1">
                <a:shade val="95000"/>
                <a:satMod val="10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28600" tIns="0" bIns="0" rtlCol="0" anchor="ctr"/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void factor() {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if ( token.isType(INT_LIT) ) {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print(token.literal);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consume();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else if ( token.isType(LPAREN) ) {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consume();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expr();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match(RPAREN);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else error();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2997604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Roadmap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4323645" cy="353045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Now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:  discuss general techniques for specifying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constraints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and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semantics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in terms of annotation of a parse [or syntax] tree.</a:t>
            </a:r>
          </a:p>
          <a:p>
            <a:pPr marL="0" indent="0">
              <a:spcBef>
                <a:spcPts val="800"/>
              </a:spcBef>
              <a:buNone/>
            </a:pPr>
            <a:endParaRPr lang="en-US" dirty="0"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Sample Code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:  the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Visitor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pattern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5C21BC-7C30-1442-B394-30633AE5FF34}"/>
              </a:ext>
            </a:extLst>
          </p:cNvPr>
          <p:cNvSpPr txBox="1">
            <a:spLocks/>
          </p:cNvSpPr>
          <p:nvPr/>
        </p:nvSpPr>
        <p:spPr bwMode="auto">
          <a:xfrm>
            <a:off x="4969564" y="1361590"/>
            <a:ext cx="4044479" cy="35304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rtl="0" eaLnBrk="1" fontAlgn="base" hangingPunct="1">
              <a:spcBef>
                <a:spcPts val="20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sz="2000"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1pPr>
            <a:lvl2pPr marL="4572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2pPr>
            <a:lvl3pPr marL="6858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3pPr>
            <a:lvl4pPr marL="9144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4pPr>
            <a:lvl5pPr marL="11430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3">
                  <a:lumMod val="60000"/>
                  <a:lumOff val="40000"/>
                </a:schemeClr>
              </a:buClr>
              <a:buSzPct val="75000"/>
              <a:buFont typeface="Wingdings" charset="2"/>
              <a:buChar char="n"/>
              <a:defRPr kern="1200">
                <a:solidFill>
                  <a:schemeClr val="accent1"/>
                </a:solidFill>
                <a:latin typeface="Cambria"/>
                <a:ea typeface="MS PGothic" panose="020B0600070205080204" pitchFamily="34" charset="-128"/>
                <a:cs typeface="Cambria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spcBef>
                <a:spcPts val="800"/>
              </a:spcBef>
              <a:buFont typeface="Wingdings" charset="2"/>
              <a:buNone/>
            </a:pPr>
            <a:r>
              <a:rPr lang="en-US" u="sng" dirty="0">
                <a:latin typeface="Cambria" panose="02040503050406030204" pitchFamily="18" charset="0"/>
                <a:ea typeface="Cambria Math" panose="02040503050406030204" pitchFamily="18" charset="0"/>
              </a:rPr>
              <a:t>Later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, return to:</a:t>
            </a:r>
          </a:p>
          <a:p>
            <a:pPr defTabSz="914400"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Variable Scope</a:t>
            </a:r>
          </a:p>
          <a:p>
            <a:pPr defTabSz="914400"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Variable Types</a:t>
            </a:r>
          </a:p>
          <a:p>
            <a:pPr defTabSz="914400"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Symbol Tables</a:t>
            </a:r>
          </a:p>
          <a:p>
            <a:pPr defTabSz="914400">
              <a:spcBef>
                <a:spcPts val="800"/>
              </a:spcBef>
            </a:pPr>
            <a:endParaRPr lang="en-US" dirty="0"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135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Kinds of Semantic [Contextual] Constraints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 marL="0" indent="0">
              <a:spcBef>
                <a:spcPts val="800"/>
              </a:spcBef>
              <a:buNone/>
            </a:pPr>
            <a:r>
              <a:rPr lang="en-US" u="sng" dirty="0"/>
              <a:t>Static</a:t>
            </a:r>
          </a:p>
          <a:p>
            <a:pPr marL="0" indent="0">
              <a:spcBef>
                <a:spcPts val="800"/>
              </a:spcBef>
              <a:buNone/>
            </a:pPr>
            <a:r>
              <a:rPr lang="en-US" i="1" dirty="0"/>
              <a:t>Checked</a:t>
            </a:r>
            <a:r>
              <a:rPr lang="en-US" dirty="0"/>
              <a:t> by a compiler performing static analysis.</a:t>
            </a:r>
          </a:p>
          <a:p>
            <a:pPr marL="0" indent="0">
              <a:spcBef>
                <a:spcPts val="800"/>
              </a:spcBef>
              <a:buNone/>
            </a:pPr>
            <a:endParaRPr lang="en-US" dirty="0"/>
          </a:p>
          <a:p>
            <a:pPr marL="0" indent="0">
              <a:spcBef>
                <a:spcPts val="800"/>
              </a:spcBef>
              <a:buNone/>
            </a:pPr>
            <a:r>
              <a:rPr lang="en-US" u="sng" dirty="0"/>
              <a:t>Dynamic</a:t>
            </a:r>
          </a:p>
          <a:p>
            <a:pPr>
              <a:spcBef>
                <a:spcPts val="800"/>
              </a:spcBef>
            </a:pPr>
            <a:r>
              <a:rPr lang="en-US" i="1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Cannot</a:t>
            </a:r>
            <a:r>
              <a:rPr lang="en-US" dirty="0">
                <a:solidFill>
                  <a:schemeClr val="accent3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 be checked by compiler.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Compiler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generates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code to check at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runtime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.</a:t>
            </a: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>
              <a:spcBef>
                <a:spcPts val="800"/>
              </a:spcBef>
            </a:pP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784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Examples of Static Context Constraints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solidFill>
                  <a:schemeClr val="accent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Variables must be declared before being used.</a:t>
            </a:r>
            <a:endParaRPr lang="en-US" dirty="0"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>
              <a:spcBef>
                <a:spcPts val="800"/>
              </a:spcBef>
            </a:pPr>
            <a:r>
              <a:rPr lang="en-US" dirty="0">
                <a:solidFill>
                  <a:schemeClr val="accent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Variables cannot be declared more than once in the same program unit [block, scope, context].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Type compatibility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int x := 3 / 2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x := y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d</a:t>
            </a:r>
            <a:r>
              <a:rPr lang="en-US">
                <a:solidFill>
                  <a:schemeClr val="accent1"/>
                </a:solidFill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ouble a</a:t>
            </a:r>
            <a:r>
              <a:rPr lang="en-US">
                <a:latin typeface="Consolas" panose="020B0609020204030204" pitchFamily="49" charset="0"/>
                <a:ea typeface="Cambria Math" panose="02040503050406030204" pitchFamily="18" charset="0"/>
                <a:cs typeface="Consolas" panose="020B0609020204030204" pitchFamily="49" charset="0"/>
              </a:rPr>
              <a:t> := x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  <a:ea typeface="Cambria Math" panose="02040503050406030204" pitchFamily="18" charset="0"/>
              <a:cs typeface="Consolas" panose="020B0609020204030204" pitchFamily="49" charset="0"/>
            </a:endParaRP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Every function must have at least one return statement.</a:t>
            </a: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147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Static Analysis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Analysis performed before runtime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Usually by compiler, sometimes by a tool.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Input is not available once analysis completes.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Constraints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[can be] Described in terms of annotation or decoration of a syntax tree.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Annotations are also known as attributes.</a:t>
            </a:r>
          </a:p>
          <a:p>
            <a:pPr>
              <a:spcBef>
                <a:spcPts val="800"/>
              </a:spcBef>
            </a:pPr>
            <a:r>
              <a:rPr lang="en-US" dirty="0">
                <a:solidFill>
                  <a:schemeClr val="accent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Precise Static Analysis</a:t>
            </a:r>
            <a:endParaRPr lang="en-US" dirty="0">
              <a:latin typeface="Cambria" panose="02040503050406030204" pitchFamily="18" charset="0"/>
              <a:ea typeface="Cambria Math" panose="02040503050406030204" pitchFamily="18" charset="0"/>
            </a:endParaRP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solidFill>
                  <a:schemeClr val="accent1"/>
                </a:solidFill>
                <a:latin typeface="Cambria" panose="02040503050406030204" pitchFamily="18" charset="0"/>
                <a:ea typeface="Cambria Math" panose="02040503050406030204" pitchFamily="18" charset="0"/>
              </a:rPr>
              <a:t>Analyzer can determine whether or not a given program follows the rules.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For example, type checking is a static and precise in some languages.  While in others it is not, and some type checking must be done at runtime.</a:t>
            </a:r>
            <a:endParaRPr lang="en-US" dirty="0">
              <a:solidFill>
                <a:schemeClr val="accent1"/>
              </a:solidFill>
              <a:latin typeface="Cambria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20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sz="3200" dirty="0"/>
              <a:t>Role of the Semantic Analyzer</a:t>
            </a:r>
            <a:endParaRPr lang="en-US" sz="3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Provide formal framework for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tree decoration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Motivation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CFG tells us which sentences are legal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But does </a:t>
            </a: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not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tell us what they mean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i="1" dirty="0">
                <a:latin typeface="Cambria" panose="02040503050406030204" pitchFamily="18" charset="0"/>
                <a:ea typeface="Cambria Math" panose="02040503050406030204" pitchFamily="18" charset="0"/>
              </a:rPr>
              <a:t>Nor</a:t>
            </a: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 impose contextual constraints on the phrases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Based on a CFG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Attributes are associated with grammar symbols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Semantic rules indicate how attributes are computed and associated with production rules in the CFG</a:t>
            </a:r>
          </a:p>
          <a:p>
            <a:pPr lvl="1">
              <a:spcBef>
                <a:spcPts val="2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 Math" panose="02040503050406030204" pitchFamily="18" charset="0"/>
              </a:rPr>
              <a:t>Conditions, boolean-valued functions of the attributes, impose constraints on legal sentences</a:t>
            </a:r>
          </a:p>
        </p:txBody>
      </p:sp>
    </p:spTree>
    <p:extLst>
      <p:ext uri="{BB962C8B-B14F-4D97-AF65-F5344CB8AC3E}">
        <p14:creationId xmlns:p14="http://schemas.microsoft.com/office/powerpoint/2010/main" val="1860594071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WCOE-Slide-Deck-2015-HD-Standard-Fonts" id="{EF87D30A-8610-C141-AA57-86C0E1204492}" vid="{73BCB3BA-37E4-8C49-8B16-26C1C1A39E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PNE Theme Slide Deck</Template>
  <TotalTime>16881</TotalTime>
  <Words>2634</Words>
  <Application>Microsoft Macintosh PowerPoint</Application>
  <PresentationFormat>On-screen Show (16:9)</PresentationFormat>
  <Paragraphs>434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5" baseType="lpstr">
      <vt:lpstr>Arial</vt:lpstr>
      <vt:lpstr>Calibri</vt:lpstr>
      <vt:lpstr>Cambria</vt:lpstr>
      <vt:lpstr>Cambria Math</vt:lpstr>
      <vt:lpstr>Consolas</vt:lpstr>
      <vt:lpstr>Lucida Grande Bold</vt:lpstr>
      <vt:lpstr>Rockwell</vt:lpstr>
      <vt:lpstr>System Font</vt:lpstr>
      <vt:lpstr>System Font Regular</vt:lpstr>
      <vt:lpstr>Wingdings</vt:lpstr>
      <vt:lpstr>PNE Theme Slide Deck</vt:lpstr>
      <vt:lpstr>Semantic Analysis</vt:lpstr>
      <vt:lpstr>Review</vt:lpstr>
      <vt:lpstr>Context Constraints</vt:lpstr>
      <vt:lpstr>Scope, A Brief Overview</vt:lpstr>
      <vt:lpstr>Roadmap</vt:lpstr>
      <vt:lpstr>Kinds of Semantic [Contextual] Constraints</vt:lpstr>
      <vt:lpstr>Examples of Static Context Constraints</vt:lpstr>
      <vt:lpstr>Static Analysis</vt:lpstr>
      <vt:lpstr>Role of the Semantic Analyzer</vt:lpstr>
      <vt:lpstr>Example:  Bounded Unsigned Integers</vt:lpstr>
      <vt:lpstr>Attributes and Semantic Rules for digit</vt:lpstr>
      <vt:lpstr>Attributes and Semantic Rules for unsigned</vt:lpstr>
      <vt:lpstr>Implementation</vt:lpstr>
      <vt:lpstr>Decorated Parse Trees</vt:lpstr>
      <vt:lpstr>Example:  Fortran Hollerith Literals</vt:lpstr>
      <vt:lpstr>CFG for Hollerith Literals</vt:lpstr>
      <vt:lpstr>Attribute Grammar for Hollerith Literals</vt:lpstr>
      <vt:lpstr>HI as a Hollerith  literal → 2HHI</vt:lpstr>
      <vt:lpstr>Example:  3HHI</vt:lpstr>
      <vt:lpstr>Synthesized Attributes</vt:lpstr>
      <vt:lpstr>Example:  2HHI</vt:lpstr>
      <vt:lpstr>Inherited Attributes</vt:lpstr>
      <vt:lpstr>Attribute Grammar #2 for Hollerith Literals</vt:lpstr>
      <vt:lpstr>Example:  2HHI</vt:lpstr>
      <vt:lpstr>Example:  3HHI</vt:lpstr>
      <vt:lpstr>In Compilers…</vt:lpstr>
      <vt:lpstr>Attribute Flow</vt:lpstr>
      <vt:lpstr>Properties of AGs</vt:lpstr>
      <vt:lpstr>Translation Scheme</vt:lpstr>
      <vt:lpstr>Translation Scheme for non-Cyclic Tree</vt:lpstr>
      <vt:lpstr>Translation Scheme for non-Cyclic Tree</vt:lpstr>
      <vt:lpstr>Subclasses of AG that are Useful in Compilers</vt:lpstr>
      <vt:lpstr>S-attributed AG</vt:lpstr>
      <vt:lpstr>L-attributed AG</vt:lpstr>
      <vt:lpstr>Example:  2HHI</vt:lpstr>
      <vt:lpstr>Evaluating L-attributed AG</vt:lpstr>
      <vt:lpstr>Compiler Organization</vt:lpstr>
      <vt:lpstr>A Typical Compiler Structure</vt:lpstr>
      <vt:lpstr>Action Routine</vt:lpstr>
      <vt:lpstr>Example:  Infix to Postfix</vt:lpstr>
      <vt:lpstr>Add Action Routines to the Grammar</vt:lpstr>
      <vt:lpstr>expr ::= term ({op = t.type} ( + | - )  term {print(op);} )*</vt:lpstr>
      <vt:lpstr>term ::= factor ({op = t.type} ( * | / )  factor {print(op);})*</vt:lpstr>
      <vt:lpstr>factor ::= {print(t.val);} INT_LIT | ( expr 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Commitment to Diversity and Inclusion </dc:title>
  <dc:creator>Taylor, Curtis</dc:creator>
  <cp:lastModifiedBy>Dobbins, Peter J</cp:lastModifiedBy>
  <cp:revision>219</cp:revision>
  <cp:lastPrinted>2018-12-14T17:35:19Z</cp:lastPrinted>
  <dcterms:created xsi:type="dcterms:W3CDTF">2018-12-09T21:35:01Z</dcterms:created>
  <dcterms:modified xsi:type="dcterms:W3CDTF">2021-10-14T17:03:09Z</dcterms:modified>
</cp:coreProperties>
</file>

<file path=docProps/thumbnail.jpeg>
</file>